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74" r:id="rId4"/>
    <p:sldId id="262" r:id="rId5"/>
    <p:sldId id="290" r:id="rId6"/>
    <p:sldId id="291" r:id="rId7"/>
    <p:sldId id="263" r:id="rId8"/>
    <p:sldId id="293" r:id="rId9"/>
    <p:sldId id="292" r:id="rId10"/>
    <p:sldId id="265" r:id="rId11"/>
    <p:sldId id="300" r:id="rId12"/>
    <p:sldId id="295" r:id="rId13"/>
    <p:sldId id="296" r:id="rId14"/>
    <p:sldId id="297" r:id="rId15"/>
    <p:sldId id="298" r:id="rId16"/>
    <p:sldId id="299" r:id="rId17"/>
    <p:sldId id="301" r:id="rId18"/>
    <p:sldId id="302" r:id="rId19"/>
    <p:sldId id="303" r:id="rId20"/>
    <p:sldId id="275" r:id="rId21"/>
    <p:sldId id="287" r:id="rId22"/>
    <p:sldId id="312" r:id="rId23"/>
    <p:sldId id="313" r:id="rId24"/>
    <p:sldId id="331" r:id="rId25"/>
    <p:sldId id="332" r:id="rId26"/>
    <p:sldId id="333" r:id="rId27"/>
    <p:sldId id="317" r:id="rId28"/>
    <p:sldId id="315" r:id="rId29"/>
    <p:sldId id="322" r:id="rId30"/>
    <p:sldId id="330" r:id="rId31"/>
    <p:sldId id="334" r:id="rId32"/>
    <p:sldId id="288" r:id="rId33"/>
    <p:sldId id="308" r:id="rId34"/>
    <p:sldId id="310" r:id="rId35"/>
    <p:sldId id="311" r:id="rId36"/>
    <p:sldId id="309" r:id="rId37"/>
    <p:sldId id="316" r:id="rId38"/>
    <p:sldId id="318" r:id="rId39"/>
    <p:sldId id="329" r:id="rId40"/>
    <p:sldId id="305" r:id="rId41"/>
    <p:sldId id="304" r:id="rId42"/>
    <p:sldId id="324" r:id="rId43"/>
    <p:sldId id="327" r:id="rId44"/>
    <p:sldId id="325" r:id="rId45"/>
    <p:sldId id="323" r:id="rId46"/>
    <p:sldId id="320" r:id="rId47"/>
    <p:sldId id="326" r:id="rId48"/>
    <p:sldId id="321" r:id="rId49"/>
    <p:sldId id="306" r:id="rId50"/>
    <p:sldId id="319" r:id="rId51"/>
    <p:sldId id="283" r:id="rId52"/>
    <p:sldId id="328"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86" autoAdjust="0"/>
    <p:restoredTop sz="94660"/>
  </p:normalViewPr>
  <p:slideViewPr>
    <p:cSldViewPr>
      <p:cViewPr varScale="1">
        <p:scale>
          <a:sx n="81" d="100"/>
          <a:sy n="81" d="100"/>
        </p:scale>
        <p:origin x="1805"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0" baseline="0">
                <a:solidFill>
                  <a:srgbClr val="000000"/>
                </a:solidFill>
                <a:latin typeface="Calibri"/>
              </a:defRPr>
            </a:pPr>
            <a:r>
              <a:rPr lang="fr-FR"/>
              <a:t>Répartition des GarnemAnts</a:t>
            </a:r>
          </a:p>
        </c:rich>
      </c:tx>
      <c:layout>
        <c:manualLayout>
          <c:xMode val="edge"/>
          <c:yMode val="edge"/>
          <c:x val="0.13897322321115807"/>
          <c:y val="6.0910499643417139E-2"/>
        </c:manualLayout>
      </c:layout>
      <c:overlay val="0"/>
    </c:title>
    <c:autoTitleDeleted val="0"/>
    <c:plotArea>
      <c:layout>
        <c:manualLayout>
          <c:layoutTarget val="inner"/>
          <c:xMode val="edge"/>
          <c:yMode val="edge"/>
          <c:x val="0.1900876795633811"/>
          <c:y val="0.33151083411247123"/>
          <c:w val="0.27257414067242397"/>
          <c:h val="0.40361152470516543"/>
        </c:manualLayout>
      </c:layout>
      <c:pieChart>
        <c:varyColors val="1"/>
        <c:ser>
          <c:idx val="0"/>
          <c:order val="0"/>
          <c:dPt>
            <c:idx val="0"/>
            <c:bubble3D val="0"/>
            <c:spPr>
              <a:solidFill>
                <a:srgbClr val="004586"/>
              </a:solidFill>
            </c:spPr>
          </c:dPt>
          <c:dPt>
            <c:idx val="1"/>
            <c:bubble3D val="0"/>
            <c:spPr>
              <a:solidFill>
                <a:srgbClr val="FF420E"/>
              </a:solidFill>
            </c:spPr>
          </c:dPt>
          <c:dPt>
            <c:idx val="2"/>
            <c:bubble3D val="0"/>
            <c:spPr>
              <a:solidFill>
                <a:srgbClr val="FFD320"/>
              </a:solidFill>
            </c:spPr>
          </c:dPt>
          <c:dPt>
            <c:idx val="3"/>
            <c:bubble3D val="0"/>
            <c:spPr>
              <a:solidFill>
                <a:srgbClr val="579D1C"/>
              </a:solidFill>
            </c:spPr>
          </c:dPt>
          <c:dPt>
            <c:idx val="4"/>
            <c:bubble3D val="0"/>
            <c:spPr>
              <a:solidFill>
                <a:srgbClr val="7E0021"/>
              </a:solidFill>
            </c:spPr>
          </c:dPt>
          <c:dPt>
            <c:idx val="5"/>
            <c:bubble3D val="0"/>
            <c:spPr>
              <a:solidFill>
                <a:srgbClr val="83CAFF"/>
              </a:solidFill>
            </c:spPr>
          </c:dPt>
          <c:dPt>
            <c:idx val="6"/>
            <c:bubble3D val="0"/>
            <c:spPr>
              <a:solidFill>
                <a:srgbClr val="314004"/>
              </a:solidFill>
            </c:spPr>
          </c:dPt>
          <c:dPt>
            <c:idx val="7"/>
            <c:bubble3D val="0"/>
            <c:spPr>
              <a:solidFill>
                <a:srgbClr val="AECF00"/>
              </a:solidFill>
            </c:spPr>
          </c:dPt>
          <c:dPt>
            <c:idx val="8"/>
            <c:bubble3D val="0"/>
            <c:spPr>
              <a:solidFill>
                <a:srgbClr val="4B1F6F"/>
              </a:solidFill>
            </c:spPr>
          </c:dPt>
          <c:dPt>
            <c:idx val="9"/>
            <c:bubble3D val="0"/>
            <c:spPr>
              <a:solidFill>
                <a:srgbClr val="FF950E"/>
              </a:solidFill>
            </c:spPr>
          </c:dPt>
          <c:dPt>
            <c:idx val="10"/>
            <c:bubble3D val="0"/>
            <c:spPr>
              <a:solidFill>
                <a:srgbClr val="C5000B"/>
              </a:solidFill>
            </c:spPr>
          </c:dPt>
          <c:dPt>
            <c:idx val="11"/>
            <c:bubble3D val="0"/>
            <c:spPr>
              <a:solidFill>
                <a:srgbClr val="0084D1"/>
              </a:solidFill>
            </c:spPr>
          </c:dPt>
          <c:dPt>
            <c:idx val="12"/>
            <c:bubble3D val="0"/>
            <c:spPr>
              <a:solidFill>
                <a:srgbClr val="004586"/>
              </a:solidFill>
            </c:spPr>
          </c:dPt>
          <c:cat>
            <c:strRef>
              <c:f>'2022 inscriptions_évènements'!$A$9:$A$21</c:f>
              <c:strCache>
                <c:ptCount val="13"/>
                <c:pt idx="0">
                  <c:v>LA GARNACHE</c:v>
                </c:pt>
                <c:pt idx="1">
                  <c:v>FROIDFOND</c:v>
                </c:pt>
                <c:pt idx="2">
                  <c:v>CHALLANS</c:v>
                </c:pt>
                <c:pt idx="3">
                  <c:v>ST GERVAIS</c:v>
                </c:pt>
                <c:pt idx="4">
                  <c:v>MACHECOUL</c:v>
                </c:pt>
                <c:pt idx="5">
                  <c:v>BOIS DE CENE</c:v>
                </c:pt>
                <c:pt idx="6">
                  <c:v>PAULX</c:v>
                </c:pt>
                <c:pt idx="7">
                  <c:v>ST LUMINE DE COUTAIS</c:v>
                </c:pt>
                <c:pt idx="8">
                  <c:v>TOUVOIS</c:v>
                </c:pt>
                <c:pt idx="9">
                  <c:v>BEAUVOIR SUR MER</c:v>
                </c:pt>
                <c:pt idx="10">
                  <c:v>SOULLANS</c:v>
                </c:pt>
                <c:pt idx="11">
                  <c:v>FALLERON</c:v>
                </c:pt>
                <c:pt idx="12">
                  <c:v>ST PHILBERT DE GL</c:v>
                </c:pt>
              </c:strCache>
            </c:strRef>
          </c:cat>
          <c:val>
            <c:numRef>
              <c:f>'2022 inscriptions_évènements'!$B$9:$B$21</c:f>
              <c:numCache>
                <c:formatCode>General</c:formatCode>
                <c:ptCount val="13"/>
                <c:pt idx="0">
                  <c:v>36</c:v>
                </c:pt>
                <c:pt idx="1">
                  <c:v>4</c:v>
                </c:pt>
                <c:pt idx="2">
                  <c:v>13</c:v>
                </c:pt>
                <c:pt idx="3">
                  <c:v>2</c:v>
                </c:pt>
                <c:pt idx="4">
                  <c:v>2</c:v>
                </c:pt>
                <c:pt idx="5">
                  <c:v>6</c:v>
                </c:pt>
                <c:pt idx="6">
                  <c:v>4</c:v>
                </c:pt>
                <c:pt idx="7">
                  <c:v>2</c:v>
                </c:pt>
                <c:pt idx="8">
                  <c:v>1</c:v>
                </c:pt>
                <c:pt idx="9">
                  <c:v>1</c:v>
                </c:pt>
                <c:pt idx="10">
                  <c:v>1</c:v>
                </c:pt>
                <c:pt idx="11">
                  <c:v>1</c:v>
                </c:pt>
                <c:pt idx="12">
                  <c:v>1</c:v>
                </c:pt>
              </c:numCache>
            </c:numRef>
          </c:val>
        </c:ser>
        <c:ser>
          <c:idx val="1"/>
          <c:order val="1"/>
          <c:dPt>
            <c:idx val="0"/>
            <c:bubble3D val="0"/>
            <c:spPr>
              <a:solidFill>
                <a:srgbClr val="004586"/>
              </a:solidFill>
            </c:spPr>
          </c:dPt>
          <c:dPt>
            <c:idx val="1"/>
            <c:bubble3D val="0"/>
            <c:spPr>
              <a:solidFill>
                <a:srgbClr val="FF420E"/>
              </a:solidFill>
            </c:spPr>
          </c:dPt>
          <c:dPt>
            <c:idx val="2"/>
            <c:bubble3D val="0"/>
            <c:spPr>
              <a:solidFill>
                <a:srgbClr val="FFD320"/>
              </a:solidFill>
            </c:spPr>
          </c:dPt>
          <c:dPt>
            <c:idx val="3"/>
            <c:bubble3D val="0"/>
            <c:spPr>
              <a:solidFill>
                <a:srgbClr val="579D1C"/>
              </a:solidFill>
            </c:spPr>
          </c:dPt>
          <c:dPt>
            <c:idx val="4"/>
            <c:bubble3D val="0"/>
            <c:spPr>
              <a:solidFill>
                <a:srgbClr val="7E0021"/>
              </a:solidFill>
            </c:spPr>
          </c:dPt>
          <c:dPt>
            <c:idx val="5"/>
            <c:bubble3D val="0"/>
            <c:spPr>
              <a:solidFill>
                <a:srgbClr val="83CAFF"/>
              </a:solidFill>
            </c:spPr>
          </c:dPt>
          <c:dPt>
            <c:idx val="6"/>
            <c:bubble3D val="0"/>
            <c:spPr>
              <a:solidFill>
                <a:srgbClr val="314004"/>
              </a:solidFill>
            </c:spPr>
          </c:dPt>
          <c:dPt>
            <c:idx val="7"/>
            <c:bubble3D val="0"/>
            <c:spPr>
              <a:solidFill>
                <a:srgbClr val="AECF00"/>
              </a:solidFill>
            </c:spPr>
          </c:dPt>
          <c:dPt>
            <c:idx val="8"/>
            <c:bubble3D val="0"/>
            <c:spPr>
              <a:solidFill>
                <a:srgbClr val="4B1F6F"/>
              </a:solidFill>
            </c:spPr>
          </c:dPt>
          <c:dPt>
            <c:idx val="9"/>
            <c:bubble3D val="0"/>
            <c:spPr>
              <a:solidFill>
                <a:srgbClr val="FF950E"/>
              </a:solidFill>
            </c:spPr>
          </c:dPt>
          <c:dPt>
            <c:idx val="10"/>
            <c:bubble3D val="0"/>
            <c:spPr>
              <a:solidFill>
                <a:srgbClr val="C5000B"/>
              </a:solidFill>
            </c:spPr>
          </c:dPt>
          <c:dPt>
            <c:idx val="11"/>
            <c:bubble3D val="0"/>
            <c:spPr>
              <a:solidFill>
                <a:srgbClr val="0084D1"/>
              </a:solidFill>
            </c:spPr>
          </c:dPt>
          <c:dPt>
            <c:idx val="12"/>
            <c:bubble3D val="0"/>
            <c:spPr>
              <a:solidFill>
                <a:srgbClr val="004586"/>
              </a:solidFill>
            </c:spPr>
          </c:dPt>
          <c:val>
            <c:numRef>
              <c:f>'2022 inscriptions_évènements'!$C$9:$C$21</c:f>
              <c:numCache>
                <c:formatCode>0.0%</c:formatCode>
                <c:ptCount val="13"/>
                <c:pt idx="0">
                  <c:v>0.48648648648648651</c:v>
                </c:pt>
                <c:pt idx="1">
                  <c:v>5.4054054054054057E-2</c:v>
                </c:pt>
                <c:pt idx="2">
                  <c:v>0.17567567567567569</c:v>
                </c:pt>
                <c:pt idx="3">
                  <c:v>2.7027027027027029E-2</c:v>
                </c:pt>
                <c:pt idx="4">
                  <c:v>2.7027027027027029E-2</c:v>
                </c:pt>
                <c:pt idx="5">
                  <c:v>8.1081081081081086E-2</c:v>
                </c:pt>
                <c:pt idx="6">
                  <c:v>5.4054054054054057E-2</c:v>
                </c:pt>
                <c:pt idx="7">
                  <c:v>2.7027027027027029E-2</c:v>
                </c:pt>
                <c:pt idx="8">
                  <c:v>1.3513513513513514E-2</c:v>
                </c:pt>
                <c:pt idx="9">
                  <c:v>1.3513513513513514E-2</c:v>
                </c:pt>
                <c:pt idx="10">
                  <c:v>1.3513513513513514E-2</c:v>
                </c:pt>
                <c:pt idx="12">
                  <c:v>1.3513513513513514E-2</c:v>
                </c:pt>
              </c:numCache>
            </c:numRef>
          </c:val>
        </c:ser>
        <c:dLbls>
          <c:showLegendKey val="0"/>
          <c:showVal val="0"/>
          <c:showCatName val="0"/>
          <c:showSerName val="0"/>
          <c:showPercent val="0"/>
          <c:showBubbleSize val="0"/>
          <c:showLeaderLines val="1"/>
        </c:dLbls>
        <c:firstSliceAng val="90"/>
      </c:pieChart>
      <c:spPr>
        <a:noFill/>
        <a:ln w="9360">
          <a:solidFill>
            <a:srgbClr val="B3B3B3"/>
          </a:solidFill>
          <a:prstDash val="solid"/>
        </a:ln>
      </c:spPr>
    </c:plotArea>
    <c:legend>
      <c:legendPos val="r"/>
      <c:layout>
        <c:manualLayout>
          <c:xMode val="edge"/>
          <c:yMode val="edge"/>
          <c:x val="0.5191165726411554"/>
          <c:y val="0.20956263760407398"/>
        </c:manualLayout>
      </c:layout>
      <c:overlay val="0"/>
      <c:spPr>
        <a:noFill/>
        <a:ln>
          <a:noFill/>
        </a:ln>
      </c:spPr>
      <c:txPr>
        <a:bodyPr/>
        <a:lstStyle/>
        <a:p>
          <a:pPr>
            <a:defRPr sz="1000" b="0" baseline="0">
              <a:solidFill>
                <a:srgbClr val="000000"/>
              </a:solidFill>
              <a:latin typeface="Calibri"/>
            </a:defRPr>
          </a:pPr>
          <a:endParaRPr lang="fr-FR"/>
        </a:p>
      </c:txPr>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0CBB4-2C17-4FF4-806C-7504A0FF47E1}" type="datetimeFigureOut">
              <a:rPr lang="fr-FR" smtClean="0"/>
              <a:t>08/01/2022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7146F-52BB-4975-9DC9-2881559083A9}" type="slidenum">
              <a:rPr lang="fr-FR" smtClean="0"/>
              <a:t>‹N°›</a:t>
            </a:fld>
            <a:endParaRPr lang="fr-FR"/>
          </a:p>
        </p:txBody>
      </p:sp>
    </p:spTree>
    <p:extLst>
      <p:ext uri="{BB962C8B-B14F-4D97-AF65-F5344CB8AC3E}">
        <p14:creationId xmlns:p14="http://schemas.microsoft.com/office/powerpoint/2010/main" val="113020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4738744" y="1516828"/>
            <a:ext cx="2133600" cy="750981"/>
          </a:xfrm>
          <a:prstGeom prst="rect">
            <a:avLst/>
          </a:prstGeom>
        </p:spPr>
        <p:txBody>
          <a:bodyPr anchor="b"/>
          <a:lstStyle>
            <a:lvl1pPr algn="l">
              <a:defRPr sz="2400"/>
            </a:lvl1pPr>
          </a:lstStyle>
          <a:p>
            <a:fld id="{56F0C10D-B024-4A57-B0E9-50DA61F4F466}" type="datetimeFigureOut">
              <a:rPr lang="fr-FR" smtClean="0"/>
              <a:t>08/01/2022</a:t>
            </a:fld>
            <a:endParaRPr lang="fr-F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fr-FR"/>
          </a:p>
        </p:txBody>
      </p:sp>
      <p:sp>
        <p:nvSpPr>
          <p:cNvPr id="6" name="Slide Number Placeholder 5"/>
          <p:cNvSpPr>
            <a:spLocks noGrp="1"/>
          </p:cNvSpPr>
          <p:nvPr>
            <p:ph type="sldNum" sz="quarter" idx="12"/>
          </p:nvPr>
        </p:nvSpPr>
        <p:spPr>
          <a:xfrm>
            <a:off x="4649096" y="5719966"/>
            <a:ext cx="643666" cy="365125"/>
          </a:xfrm>
          <a:prstGeom prst="rect">
            <a:avLst/>
          </a:prstGeom>
        </p:spPr>
        <p:txBody>
          <a:bodyPr/>
          <a:lstStyle>
            <a:lvl1pPr>
              <a:defRPr>
                <a:solidFill>
                  <a:schemeClr val="accent1"/>
                </a:solidFill>
              </a:defRPr>
            </a:lvl1pPr>
          </a:lstStyle>
          <a:p>
            <a:fld id="{7A1B85CF-72CB-4F55-9A20-F92AF9819DEF}" type="slidenum">
              <a:rPr lang="fr-FR" smtClean="0"/>
              <a:t>‹N°›</a:t>
            </a:fld>
            <a:endParaRPr lang="fr-F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431" y="2187141"/>
            <a:ext cx="3142072" cy="314207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FR"/>
              <a:t>Modifiez le style du titre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259632" y="188640"/>
            <a:ext cx="7024744" cy="1143000"/>
          </a:xfrm>
        </p:spPr>
        <p:txBody>
          <a:bodyPr/>
          <a:lstStyle>
            <a:lvl1pPr algn="r">
              <a:defRPr/>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 y="90684"/>
            <a:ext cx="1440160" cy="81009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FR"/>
              <a:t>Modifiez le style du titre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
        <p:nvSpPr>
          <p:cNvPr id="9" name="Content Placeholder 8"/>
          <p:cNvSpPr>
            <a:spLocks noGrp="1"/>
          </p:cNvSpPr>
          <p:nvPr>
            <p:ph sz="quarter" idx="13"/>
          </p:nvPr>
        </p:nvSpPr>
        <p:spPr>
          <a:xfrm>
            <a:off x="1042416" y="2313432"/>
            <a:ext cx="3419856" cy="34930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FR"/>
              <a:t>Modifiez le style du titre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FR"/>
              <a:t>Modifiez le style du titre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a:off x="5997388" y="224492"/>
            <a:ext cx="2133600" cy="365125"/>
          </a:xfrm>
          <a:prstGeom prst="rect">
            <a:avLst/>
          </a:prstGeom>
        </p:spPr>
        <p:txBody>
          <a:bodyPr/>
          <a:lstStyle/>
          <a:p>
            <a:fld id="{56F0C10D-B024-4A57-B0E9-50DA61F4F466}" type="datetimeFigureOut">
              <a:rPr lang="fr-FR" smtClean="0"/>
              <a:t>08/01/2022</a:t>
            </a:fld>
            <a:endParaRPr lang="fr-F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7A1B85CF-72CB-4F55-9A20-F92AF9819DEF}"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userDrawn="1"/>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smtClean="0"/>
              <a:t>Assemblée Générale du 30 janvier 2022</a:t>
            </a:r>
            <a:endParaRPr lang="fr-FR"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179160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dirty="0"/>
              <a:t>Revue 2021 : les </a:t>
            </a:r>
            <a:r>
              <a:rPr lang="fr-FR" dirty="0" smtClean="0"/>
              <a:t>évènements Fête de la Nature </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3508977"/>
          </a:xfrm>
        </p:spPr>
        <p:txBody>
          <a:bodyPr>
            <a:normAutofit fontScale="85000" lnSpcReduction="20000"/>
          </a:bodyPr>
          <a:lstStyle/>
          <a:p>
            <a:pPr marL="68580" indent="0">
              <a:buNone/>
            </a:pPr>
            <a:r>
              <a:rPr lang="fr-FR" b="1" dirty="0"/>
              <a:t>Objectif : </a:t>
            </a:r>
            <a:r>
              <a:rPr lang="fr-FR" dirty="0"/>
              <a:t>Sensibiliser les habitants et </a:t>
            </a:r>
            <a:r>
              <a:rPr lang="fr-FR" dirty="0" smtClean="0"/>
              <a:t>développer les </a:t>
            </a:r>
            <a:r>
              <a:rPr lang="fr-FR" dirty="0" err="1" smtClean="0"/>
              <a:t>écogestes</a:t>
            </a:r>
            <a:r>
              <a:rPr lang="fr-FR" dirty="0" smtClean="0"/>
              <a:t> au jardin, pour la biodiversité</a:t>
            </a:r>
            <a:endParaRPr lang="fr-FR" dirty="0"/>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smtClean="0">
                <a:solidFill>
                  <a:schemeClr val="bg2">
                    <a:lumMod val="50000"/>
                  </a:schemeClr>
                </a:solidFill>
              </a:rPr>
              <a:t>1 </a:t>
            </a:r>
            <a:r>
              <a:rPr lang="fr-FR" dirty="0" smtClean="0"/>
              <a:t>Journée d’ateliers</a:t>
            </a:r>
            <a:endParaRPr lang="fr-FR" dirty="0"/>
          </a:p>
          <a:p>
            <a:pPr>
              <a:buFont typeface="Wingdings" panose="05000000000000000000" pitchFamily="2" charset="2"/>
              <a:buChar char="ü"/>
            </a:pPr>
            <a:r>
              <a:rPr lang="fr-FR" b="1" dirty="0" smtClean="0">
                <a:solidFill>
                  <a:schemeClr val="bg2">
                    <a:lumMod val="50000"/>
                  </a:schemeClr>
                </a:solidFill>
              </a:rPr>
              <a:t>21 </a:t>
            </a:r>
            <a:r>
              <a:rPr lang="fr-FR" dirty="0" smtClean="0"/>
              <a:t>participants</a:t>
            </a:r>
            <a:endParaRPr lang="fr-FR" dirty="0"/>
          </a:p>
          <a:p>
            <a:pPr marL="68580" indent="0">
              <a:buNone/>
            </a:pPr>
            <a:endParaRPr lang="fr-FR" b="1" dirty="0"/>
          </a:p>
          <a:p>
            <a:pPr marL="68580" indent="0">
              <a:buNone/>
            </a:pPr>
            <a:r>
              <a:rPr lang="fr-FR" b="1" dirty="0" smtClean="0"/>
              <a:t>Coordination</a:t>
            </a:r>
            <a:r>
              <a:rPr lang="fr-FR" dirty="0" smtClean="0"/>
              <a:t> </a:t>
            </a:r>
            <a:r>
              <a:rPr lang="fr-FR" dirty="0"/>
              <a:t>: </a:t>
            </a:r>
            <a:r>
              <a:rPr lang="fr-FR" dirty="0" smtClean="0"/>
              <a:t>Collectif d’animation</a:t>
            </a:r>
            <a:endParaRPr lang="fr-FR" dirty="0"/>
          </a:p>
          <a:p>
            <a:pPr marL="68580" indent="0">
              <a:buNone/>
            </a:pPr>
            <a:r>
              <a:rPr lang="fr-FR" b="1" dirty="0"/>
              <a:t>Partenaires</a:t>
            </a:r>
            <a:r>
              <a:rPr lang="fr-FR" dirty="0"/>
              <a:t> : </a:t>
            </a:r>
            <a:r>
              <a:rPr lang="fr-FR" dirty="0" smtClean="0"/>
              <a:t>Cavaliers </a:t>
            </a:r>
            <a:r>
              <a:rPr lang="fr-FR" dirty="0" err="1" smtClean="0"/>
              <a:t>Garnachois</a:t>
            </a:r>
            <a:endParaRPr lang="fr-FR" dirty="0"/>
          </a:p>
          <a:p>
            <a:pPr marL="68580" indent="0">
              <a:buNone/>
            </a:pP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6135" y="1688437"/>
            <a:ext cx="1440160" cy="1936350"/>
          </a:xfrm>
          <a:prstGeom prst="rect">
            <a:avLst/>
          </a:prstGeom>
        </p:spPr>
      </p:pic>
      <p:pic>
        <p:nvPicPr>
          <p:cNvPr id="8" name="Image 7"/>
          <p:cNvPicPr>
            <a:picLocks noChangeAspect="1"/>
          </p:cNvPicPr>
          <p:nvPr/>
        </p:nvPicPr>
        <p:blipFill>
          <a:blip r:embed="rId3"/>
          <a:stretch>
            <a:fillRect/>
          </a:stretch>
        </p:blipFill>
        <p:spPr>
          <a:xfrm>
            <a:off x="7380312" y="1580750"/>
            <a:ext cx="1085739" cy="1936351"/>
          </a:xfrm>
          <a:prstGeom prst="rect">
            <a:avLst/>
          </a:prstGeom>
        </p:spPr>
      </p:pic>
      <p:pic>
        <p:nvPicPr>
          <p:cNvPr id="9" name="Image 8"/>
          <p:cNvPicPr>
            <a:picLocks noChangeAspect="1"/>
          </p:cNvPicPr>
          <p:nvPr/>
        </p:nvPicPr>
        <p:blipFill>
          <a:blip r:embed="rId4"/>
          <a:stretch>
            <a:fillRect/>
          </a:stretch>
        </p:blipFill>
        <p:spPr>
          <a:xfrm>
            <a:off x="6110810" y="3254346"/>
            <a:ext cx="2597907" cy="1458225"/>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6756" y="4523341"/>
            <a:ext cx="2483768" cy="1862826"/>
          </a:xfrm>
          <a:prstGeom prst="rect">
            <a:avLst/>
          </a:prstGeom>
        </p:spPr>
      </p:pic>
      <p:sp>
        <p:nvSpPr>
          <p:cNvPr id="11" name="ZoneTexte 10"/>
          <p:cNvSpPr txBox="1"/>
          <p:nvPr/>
        </p:nvSpPr>
        <p:spPr>
          <a:xfrm>
            <a:off x="467544" y="6516052"/>
            <a:ext cx="760795" cy="369332"/>
          </a:xfrm>
          <a:prstGeom prst="rect">
            <a:avLst/>
          </a:prstGeom>
          <a:noFill/>
        </p:spPr>
        <p:txBody>
          <a:bodyPr wrap="square" rtlCol="0">
            <a:spAutoFit/>
          </a:bodyPr>
          <a:lstStyle/>
          <a:p>
            <a:r>
              <a:rPr lang="fr-FR" dirty="0" smtClean="0"/>
              <a:t>FD</a:t>
            </a:r>
            <a:endParaRPr lang="fr-FR" dirty="0"/>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2560" y="5426666"/>
            <a:ext cx="1648508" cy="1119426"/>
          </a:xfrm>
          <a:prstGeom prst="rect">
            <a:avLst/>
          </a:prstGeom>
        </p:spPr>
      </p:pic>
    </p:spTree>
    <p:extLst>
      <p:ext uri="{BB962C8B-B14F-4D97-AF65-F5344CB8AC3E}">
        <p14:creationId xmlns:p14="http://schemas.microsoft.com/office/powerpoint/2010/main" val="1757608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pPr algn="r"/>
            <a:r>
              <a:rPr lang="fr-FR" dirty="0"/>
              <a:t>Revue 2021 : les </a:t>
            </a:r>
            <a:r>
              <a:rPr lang="fr-FR" dirty="0" smtClean="0"/>
              <a:t>évènements </a:t>
            </a:r>
            <a:r>
              <a:rPr lang="fr-FR" dirty="0"/>
              <a:t>R</a:t>
            </a:r>
            <a:r>
              <a:rPr lang="fr-FR" dirty="0" smtClean="0"/>
              <a:t>amassage des déchets</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3508977"/>
          </a:xfrm>
        </p:spPr>
        <p:txBody>
          <a:bodyPr>
            <a:normAutofit fontScale="70000" lnSpcReduction="20000"/>
          </a:bodyPr>
          <a:lstStyle/>
          <a:p>
            <a:pPr marL="68580" indent="0">
              <a:buNone/>
            </a:pPr>
            <a:r>
              <a:rPr lang="fr-FR" b="1" dirty="0"/>
              <a:t>Objectif : </a:t>
            </a:r>
            <a:r>
              <a:rPr lang="fr-FR" dirty="0"/>
              <a:t>Sensibiliser les habitants et nettoyer la nature</a:t>
            </a:r>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a:solidFill>
                  <a:schemeClr val="bg2">
                    <a:lumMod val="50000"/>
                  </a:schemeClr>
                </a:solidFill>
              </a:rPr>
              <a:t>2 </a:t>
            </a:r>
            <a:r>
              <a:rPr lang="fr-FR" dirty="0"/>
              <a:t>Journées organisées</a:t>
            </a:r>
          </a:p>
          <a:p>
            <a:pPr>
              <a:buFont typeface="Wingdings" panose="05000000000000000000" pitchFamily="2" charset="2"/>
              <a:buChar char="ü"/>
            </a:pPr>
            <a:r>
              <a:rPr lang="fr-FR" b="1" dirty="0">
                <a:solidFill>
                  <a:schemeClr val="bg2">
                    <a:lumMod val="50000"/>
                  </a:schemeClr>
                </a:solidFill>
              </a:rPr>
              <a:t>7 </a:t>
            </a:r>
            <a:r>
              <a:rPr lang="fr-FR" dirty="0"/>
              <a:t>communes partenaires</a:t>
            </a:r>
          </a:p>
          <a:p>
            <a:pPr>
              <a:buFont typeface="Wingdings" panose="05000000000000000000" pitchFamily="2" charset="2"/>
              <a:buChar char="ü"/>
            </a:pPr>
            <a:r>
              <a:rPr lang="fr-FR" b="1" dirty="0" smtClean="0">
                <a:solidFill>
                  <a:schemeClr val="bg2">
                    <a:lumMod val="50000"/>
                  </a:schemeClr>
                </a:solidFill>
              </a:rPr>
              <a:t>191 </a:t>
            </a:r>
            <a:r>
              <a:rPr lang="fr-FR" dirty="0" smtClean="0"/>
              <a:t>participants</a:t>
            </a:r>
            <a:endParaRPr lang="fr-FR" dirty="0"/>
          </a:p>
          <a:p>
            <a:pPr>
              <a:buFont typeface="Wingdings" panose="05000000000000000000" pitchFamily="2" charset="2"/>
              <a:buChar char="ü"/>
            </a:pPr>
            <a:r>
              <a:rPr lang="fr-FR" b="1" dirty="0">
                <a:solidFill>
                  <a:schemeClr val="bg2">
                    <a:lumMod val="50000"/>
                  </a:schemeClr>
                </a:solidFill>
              </a:rPr>
              <a:t>604 </a:t>
            </a:r>
            <a:r>
              <a:rPr lang="fr-FR" dirty="0" smtClean="0"/>
              <a:t>kg </a:t>
            </a:r>
            <a:r>
              <a:rPr lang="fr-FR" dirty="0"/>
              <a:t>de déchets </a:t>
            </a:r>
            <a:r>
              <a:rPr lang="fr-FR" dirty="0" smtClean="0"/>
              <a:t>collectés</a:t>
            </a:r>
            <a:endParaRPr lang="fr-FR" dirty="0"/>
          </a:p>
          <a:p>
            <a:pPr marL="68580" indent="0">
              <a:buNone/>
            </a:pPr>
            <a:endParaRPr lang="fr-FR" b="1" dirty="0"/>
          </a:p>
          <a:p>
            <a:pPr marL="68580" indent="0">
              <a:buNone/>
            </a:pPr>
            <a:r>
              <a:rPr lang="fr-FR" b="1" dirty="0" smtClean="0"/>
              <a:t>Coordination</a:t>
            </a:r>
            <a:r>
              <a:rPr lang="fr-FR" dirty="0" smtClean="0"/>
              <a:t> </a:t>
            </a:r>
            <a:r>
              <a:rPr lang="fr-FR" dirty="0"/>
              <a:t>: </a:t>
            </a:r>
            <a:r>
              <a:rPr lang="fr-FR" dirty="0" smtClean="0"/>
              <a:t>Julie et les adhérents</a:t>
            </a:r>
            <a:endParaRPr lang="fr-FR" dirty="0"/>
          </a:p>
          <a:p>
            <a:pPr marL="68580" indent="0">
              <a:buNone/>
            </a:pPr>
            <a:r>
              <a:rPr lang="fr-FR" b="1" dirty="0"/>
              <a:t>Partenaires</a:t>
            </a:r>
            <a:r>
              <a:rPr lang="fr-FR" dirty="0"/>
              <a:t> : </a:t>
            </a:r>
            <a:r>
              <a:rPr lang="fr-FR" dirty="0" smtClean="0"/>
              <a:t>CGC</a:t>
            </a:r>
            <a:r>
              <a:rPr lang="fr-FR" dirty="0"/>
              <a:t>, Challans, </a:t>
            </a:r>
            <a:r>
              <a:rPr lang="fr-FR" dirty="0" smtClean="0"/>
              <a:t>La </a:t>
            </a:r>
            <a:r>
              <a:rPr lang="fr-FR" dirty="0" err="1" smtClean="0"/>
              <a:t>Garnache</a:t>
            </a:r>
            <a:r>
              <a:rPr lang="fr-FR" dirty="0" smtClean="0"/>
              <a:t>, Bois de </a:t>
            </a:r>
            <a:r>
              <a:rPr lang="fr-FR" dirty="0" err="1" smtClean="0"/>
              <a:t>Cené</a:t>
            </a:r>
            <a:r>
              <a:rPr lang="fr-FR" dirty="0" smtClean="0"/>
              <a:t>, </a:t>
            </a:r>
            <a:r>
              <a:rPr lang="fr-FR" dirty="0" err="1" smtClean="0"/>
              <a:t>Froidfond</a:t>
            </a:r>
            <a:r>
              <a:rPr lang="fr-FR" dirty="0" smtClean="0"/>
              <a:t>, Beauvoir, Saint Urbain, </a:t>
            </a:r>
            <a:r>
              <a:rPr lang="fr-FR" dirty="0" err="1" smtClean="0"/>
              <a:t>Paulx</a:t>
            </a:r>
            <a:r>
              <a:rPr lang="fr-FR" dirty="0"/>
              <a:t>.</a:t>
            </a:r>
          </a:p>
          <a:p>
            <a:pPr marL="68580" indent="0">
              <a:buNone/>
            </a:pP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8104" y="1928583"/>
            <a:ext cx="3035829" cy="2276872"/>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3481575"/>
            <a:ext cx="1780013" cy="1335010"/>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256" y="4293096"/>
            <a:ext cx="1946207" cy="1816957"/>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9566" y="4974337"/>
            <a:ext cx="2556690" cy="1512168"/>
          </a:xfrm>
          <a:prstGeom prst="rect">
            <a:avLst/>
          </a:prstGeom>
        </p:spPr>
      </p:pic>
      <p:sp>
        <p:nvSpPr>
          <p:cNvPr id="11" name="ZoneTexte 10"/>
          <p:cNvSpPr txBox="1"/>
          <p:nvPr/>
        </p:nvSpPr>
        <p:spPr>
          <a:xfrm>
            <a:off x="467544" y="6516052"/>
            <a:ext cx="760795" cy="369332"/>
          </a:xfrm>
          <a:prstGeom prst="rect">
            <a:avLst/>
          </a:prstGeom>
          <a:noFill/>
        </p:spPr>
        <p:txBody>
          <a:bodyPr wrap="square" rtlCol="0">
            <a:spAutoFit/>
          </a:bodyPr>
          <a:lstStyle/>
          <a:p>
            <a:r>
              <a:rPr lang="fr-FR" dirty="0" smtClean="0"/>
              <a:t>FD</a:t>
            </a:r>
            <a:endParaRPr lang="fr-FR" dirty="0"/>
          </a:p>
        </p:txBody>
      </p:sp>
      <p:pic>
        <p:nvPicPr>
          <p:cNvPr id="6" name="Image 5"/>
          <p:cNvPicPr>
            <a:picLocks noChangeAspect="1"/>
          </p:cNvPicPr>
          <p:nvPr/>
        </p:nvPicPr>
        <p:blipFill>
          <a:blip r:embed="rId6"/>
          <a:stretch>
            <a:fillRect/>
          </a:stretch>
        </p:blipFill>
        <p:spPr>
          <a:xfrm>
            <a:off x="4427984" y="2454048"/>
            <a:ext cx="990600" cy="752475"/>
          </a:xfrm>
          <a:prstGeom prst="rect">
            <a:avLst/>
          </a:prstGeom>
        </p:spPr>
      </p:pic>
    </p:spTree>
    <p:extLst>
      <p:ext uri="{BB962C8B-B14F-4D97-AF65-F5344CB8AC3E}">
        <p14:creationId xmlns:p14="http://schemas.microsoft.com/office/powerpoint/2010/main" val="4230257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6732240" y="4858954"/>
            <a:ext cx="1619250" cy="1619250"/>
          </a:xfrm>
          <a:prstGeom prst="rect">
            <a:avLst/>
          </a:prstGeom>
        </p:spPr>
      </p:pic>
      <p:sp>
        <p:nvSpPr>
          <p:cNvPr id="2" name="Titre 1"/>
          <p:cNvSpPr>
            <a:spLocks noGrp="1"/>
          </p:cNvSpPr>
          <p:nvPr>
            <p:ph type="title"/>
          </p:nvPr>
        </p:nvSpPr>
        <p:spPr>
          <a:xfrm>
            <a:off x="1115616" y="404664"/>
            <a:ext cx="7560840" cy="1143000"/>
          </a:xfrm>
        </p:spPr>
        <p:txBody>
          <a:bodyPr>
            <a:normAutofit fontScale="90000"/>
          </a:bodyPr>
          <a:lstStyle/>
          <a:p>
            <a:pPr algn="r"/>
            <a:r>
              <a:rPr lang="fr-FR" dirty="0"/>
              <a:t>Revue 2021 : les </a:t>
            </a:r>
            <a:r>
              <a:rPr lang="fr-FR" dirty="0" smtClean="0"/>
              <a:t>évènements Distribution de fumier</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3508977"/>
          </a:xfrm>
        </p:spPr>
        <p:txBody>
          <a:bodyPr>
            <a:normAutofit fontScale="70000" lnSpcReduction="20000"/>
          </a:bodyPr>
          <a:lstStyle/>
          <a:p>
            <a:pPr marL="68580" indent="0">
              <a:buNone/>
            </a:pPr>
            <a:r>
              <a:rPr lang="fr-FR" b="1" dirty="0"/>
              <a:t>Objectif : </a:t>
            </a:r>
            <a:r>
              <a:rPr lang="fr-FR" dirty="0" smtClean="0"/>
              <a:t>Enrichir les jardins du territoire et favoriser les jardins au naturel</a:t>
            </a:r>
            <a:endParaRPr lang="fr-FR" dirty="0"/>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smtClean="0">
                <a:solidFill>
                  <a:schemeClr val="bg2">
                    <a:lumMod val="50000"/>
                  </a:schemeClr>
                </a:solidFill>
              </a:rPr>
              <a:t>8 </a:t>
            </a:r>
            <a:r>
              <a:rPr lang="fr-FR" dirty="0" smtClean="0"/>
              <a:t>journées de distribution (avril et oct.)</a:t>
            </a:r>
            <a:endParaRPr lang="fr-FR" dirty="0"/>
          </a:p>
          <a:p>
            <a:pPr>
              <a:buFont typeface="Wingdings" panose="05000000000000000000" pitchFamily="2" charset="2"/>
              <a:buChar char="ü"/>
            </a:pPr>
            <a:r>
              <a:rPr lang="fr-FR" b="1" dirty="0" smtClean="0">
                <a:solidFill>
                  <a:schemeClr val="bg2">
                    <a:lumMod val="50000"/>
                  </a:schemeClr>
                </a:solidFill>
              </a:rPr>
              <a:t>40 </a:t>
            </a:r>
            <a:r>
              <a:rPr lang="fr-FR" dirty="0" smtClean="0"/>
              <a:t>bénéficiaires</a:t>
            </a:r>
            <a:endParaRPr lang="fr-FR" dirty="0"/>
          </a:p>
          <a:p>
            <a:pPr>
              <a:buFont typeface="Wingdings" panose="05000000000000000000" pitchFamily="2" charset="2"/>
              <a:buChar char="ü"/>
            </a:pPr>
            <a:r>
              <a:rPr lang="fr-FR" b="1" dirty="0" smtClean="0">
                <a:solidFill>
                  <a:schemeClr val="bg2">
                    <a:lumMod val="50000"/>
                  </a:schemeClr>
                </a:solidFill>
              </a:rPr>
              <a:t>20</a:t>
            </a:r>
            <a:r>
              <a:rPr lang="fr-FR" b="1" dirty="0" smtClean="0">
                <a:solidFill>
                  <a:srgbClr val="FF0000"/>
                </a:solidFill>
              </a:rPr>
              <a:t> </a:t>
            </a:r>
            <a:r>
              <a:rPr lang="fr-FR" dirty="0" smtClean="0"/>
              <a:t>m3 estimés</a:t>
            </a:r>
          </a:p>
          <a:p>
            <a:pPr>
              <a:buFont typeface="Wingdings" panose="05000000000000000000" pitchFamily="2" charset="2"/>
              <a:buChar char="ü"/>
            </a:pPr>
            <a:r>
              <a:rPr lang="fr-FR" dirty="0" smtClean="0"/>
              <a:t>Paille et foin distribué également</a:t>
            </a:r>
            <a:endParaRPr lang="fr-FR" dirty="0"/>
          </a:p>
          <a:p>
            <a:pPr marL="68580" indent="0">
              <a:buNone/>
            </a:pPr>
            <a:endParaRPr lang="fr-FR" b="1" dirty="0"/>
          </a:p>
          <a:p>
            <a:pPr marL="68580" indent="0">
              <a:buNone/>
            </a:pPr>
            <a:r>
              <a:rPr lang="fr-FR" b="1" dirty="0" smtClean="0"/>
              <a:t>Coordination</a:t>
            </a:r>
            <a:r>
              <a:rPr lang="fr-FR" dirty="0" smtClean="0"/>
              <a:t> : Fabienne</a:t>
            </a:r>
            <a:endParaRPr lang="fr-FR" dirty="0"/>
          </a:p>
          <a:p>
            <a:pPr marL="68580" indent="0">
              <a:buNone/>
            </a:pPr>
            <a:r>
              <a:rPr lang="fr-FR" b="1" dirty="0"/>
              <a:t>Partenaires</a:t>
            </a:r>
            <a:r>
              <a:rPr lang="fr-FR" dirty="0"/>
              <a:t> : </a:t>
            </a:r>
            <a:r>
              <a:rPr lang="fr-FR" dirty="0" smtClean="0"/>
              <a:t>Les Cavaliers </a:t>
            </a:r>
            <a:r>
              <a:rPr lang="fr-FR" dirty="0" err="1" smtClean="0"/>
              <a:t>Garnachois</a:t>
            </a:r>
            <a:endParaRPr lang="fr-FR" dirty="0"/>
          </a:p>
          <a:p>
            <a:pPr marL="68580" indent="0">
              <a:buNone/>
            </a:pPr>
            <a:endParaRPr lang="fr-FR" dirty="0"/>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4128" y="1916832"/>
            <a:ext cx="2838061" cy="1596409"/>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9050" y="3691252"/>
            <a:ext cx="2862145" cy="1609956"/>
          </a:xfrm>
          <a:prstGeom prst="rect">
            <a:avLst/>
          </a:prstGeom>
        </p:spPr>
      </p:pic>
      <p:sp>
        <p:nvSpPr>
          <p:cNvPr id="9" name="ZoneTexte 8"/>
          <p:cNvSpPr txBox="1"/>
          <p:nvPr/>
        </p:nvSpPr>
        <p:spPr>
          <a:xfrm>
            <a:off x="467544" y="6516052"/>
            <a:ext cx="760795" cy="369332"/>
          </a:xfrm>
          <a:prstGeom prst="rect">
            <a:avLst/>
          </a:prstGeom>
          <a:noFill/>
        </p:spPr>
        <p:txBody>
          <a:bodyPr wrap="square" rtlCol="0">
            <a:spAutoFit/>
          </a:bodyPr>
          <a:lstStyle/>
          <a:p>
            <a:r>
              <a:rPr lang="fr-FR" dirty="0" smtClean="0"/>
              <a:t>FD</a:t>
            </a:r>
            <a:endParaRPr lang="fr-FR" dirty="0"/>
          </a:p>
        </p:txBody>
      </p:sp>
      <p:pic>
        <p:nvPicPr>
          <p:cNvPr id="6" name="Image 5"/>
          <p:cNvPicPr>
            <a:picLocks noChangeAspect="1"/>
          </p:cNvPicPr>
          <p:nvPr/>
        </p:nvPicPr>
        <p:blipFill>
          <a:blip r:embed="rId5"/>
          <a:stretch>
            <a:fillRect/>
          </a:stretch>
        </p:blipFill>
        <p:spPr>
          <a:xfrm>
            <a:off x="5683603" y="5333945"/>
            <a:ext cx="1000125" cy="800100"/>
          </a:xfrm>
          <a:prstGeom prst="rect">
            <a:avLst/>
          </a:prstGeom>
        </p:spPr>
      </p:pic>
    </p:spTree>
    <p:extLst>
      <p:ext uri="{BB962C8B-B14F-4D97-AF65-F5344CB8AC3E}">
        <p14:creationId xmlns:p14="http://schemas.microsoft.com/office/powerpoint/2010/main" val="955845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dirty="0"/>
              <a:t>Revue 2021 : les </a:t>
            </a:r>
            <a:r>
              <a:rPr lang="fr-FR" dirty="0" smtClean="0"/>
              <a:t>évènements Troc Plantes</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4032448"/>
          </a:xfrm>
        </p:spPr>
        <p:txBody>
          <a:bodyPr>
            <a:normAutofit fontScale="92500"/>
          </a:bodyPr>
          <a:lstStyle/>
          <a:p>
            <a:pPr marL="68580" indent="0">
              <a:buNone/>
            </a:pPr>
            <a:r>
              <a:rPr lang="fr-FR" b="1" dirty="0"/>
              <a:t>Objectif : </a:t>
            </a:r>
            <a:r>
              <a:rPr lang="fr-FR" dirty="0" smtClean="0"/>
              <a:t>Echanger et enrichir les jardins particuliers et celui des </a:t>
            </a:r>
            <a:r>
              <a:rPr lang="fr-FR" dirty="0" err="1" smtClean="0"/>
              <a:t>Rautardières</a:t>
            </a:r>
            <a:endParaRPr lang="fr-FR" dirty="0"/>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smtClean="0">
                <a:solidFill>
                  <a:schemeClr val="bg2">
                    <a:lumMod val="50000"/>
                  </a:schemeClr>
                </a:solidFill>
              </a:rPr>
              <a:t>50 </a:t>
            </a:r>
            <a:r>
              <a:rPr lang="fr-FR" dirty="0" smtClean="0"/>
              <a:t>participants</a:t>
            </a:r>
            <a:endParaRPr lang="fr-FR" dirty="0"/>
          </a:p>
          <a:p>
            <a:pPr>
              <a:buFont typeface="Wingdings" panose="05000000000000000000" pitchFamily="2" charset="2"/>
              <a:buChar char="ü"/>
            </a:pPr>
            <a:r>
              <a:rPr lang="fr-FR" dirty="0"/>
              <a:t>Nombreux plants </a:t>
            </a:r>
            <a:r>
              <a:rPr lang="fr-FR" dirty="0" smtClean="0"/>
              <a:t>collectés et à venir pour les </a:t>
            </a:r>
            <a:r>
              <a:rPr lang="fr-FR" dirty="0" err="1" smtClean="0"/>
              <a:t>Rautardières</a:t>
            </a:r>
            <a:endParaRPr lang="fr-FR" dirty="0" smtClean="0"/>
          </a:p>
          <a:p>
            <a:pPr marL="68580" indent="0">
              <a:buNone/>
            </a:pPr>
            <a:endParaRPr lang="fr-FR" b="1" dirty="0"/>
          </a:p>
          <a:p>
            <a:pPr marL="68580" indent="0">
              <a:buNone/>
            </a:pPr>
            <a:r>
              <a:rPr lang="fr-FR" b="1" dirty="0" smtClean="0"/>
              <a:t>Coordination</a:t>
            </a:r>
            <a:r>
              <a:rPr lang="fr-FR" dirty="0" smtClean="0"/>
              <a:t> : Julie</a:t>
            </a:r>
            <a:endParaRPr lang="fr-FR" dirty="0"/>
          </a:p>
        </p:txBody>
      </p:sp>
      <p:pic>
        <p:nvPicPr>
          <p:cNvPr id="4" name="Image 3"/>
          <p:cNvPicPr>
            <a:picLocks noChangeAspect="1"/>
          </p:cNvPicPr>
          <p:nvPr/>
        </p:nvPicPr>
        <p:blipFill>
          <a:blip r:embed="rId2"/>
          <a:stretch>
            <a:fillRect/>
          </a:stretch>
        </p:blipFill>
        <p:spPr>
          <a:xfrm>
            <a:off x="5652120" y="3493920"/>
            <a:ext cx="3258365" cy="1700866"/>
          </a:xfrm>
          <a:prstGeom prst="rect">
            <a:avLst/>
          </a:prstGeom>
        </p:spPr>
      </p:pic>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4048" y="5251628"/>
            <a:ext cx="1512168" cy="1086697"/>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0072" y="1805860"/>
            <a:ext cx="3106008" cy="1623140"/>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4028" y="5251628"/>
            <a:ext cx="1980420" cy="1111923"/>
          </a:xfrm>
          <a:prstGeom prst="rect">
            <a:avLst/>
          </a:prstGeom>
        </p:spPr>
      </p:pic>
      <p:sp>
        <p:nvSpPr>
          <p:cNvPr id="12" name="ZoneTexte 11"/>
          <p:cNvSpPr txBox="1"/>
          <p:nvPr/>
        </p:nvSpPr>
        <p:spPr>
          <a:xfrm>
            <a:off x="467544" y="6516052"/>
            <a:ext cx="760795" cy="369332"/>
          </a:xfrm>
          <a:prstGeom prst="rect">
            <a:avLst/>
          </a:prstGeom>
          <a:noFill/>
        </p:spPr>
        <p:txBody>
          <a:bodyPr wrap="square" rtlCol="0">
            <a:spAutoFit/>
          </a:bodyPr>
          <a:lstStyle/>
          <a:p>
            <a:r>
              <a:rPr lang="fr-FR" dirty="0" smtClean="0"/>
              <a:t>FD</a:t>
            </a:r>
            <a:endParaRPr lang="fr-FR" dirty="0"/>
          </a:p>
        </p:txBody>
      </p:sp>
    </p:spTree>
    <p:extLst>
      <p:ext uri="{BB962C8B-B14F-4D97-AF65-F5344CB8AC3E}">
        <p14:creationId xmlns:p14="http://schemas.microsoft.com/office/powerpoint/2010/main" val="2342923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dirty="0"/>
              <a:t>Revue 2021 : </a:t>
            </a:r>
            <a:r>
              <a:rPr lang="fr-FR" dirty="0" smtClean="0"/>
              <a:t>Achats groupés</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3508977"/>
          </a:xfrm>
        </p:spPr>
        <p:txBody>
          <a:bodyPr>
            <a:normAutofit fontScale="85000" lnSpcReduction="10000"/>
          </a:bodyPr>
          <a:lstStyle/>
          <a:p>
            <a:pPr marL="68580" indent="0">
              <a:buNone/>
            </a:pPr>
            <a:r>
              <a:rPr lang="fr-FR" b="1" dirty="0"/>
              <a:t>Objectif : </a:t>
            </a:r>
            <a:r>
              <a:rPr lang="fr-FR" dirty="0" smtClean="0"/>
              <a:t>Faciliter l’accès à des solutions pour la résilience </a:t>
            </a:r>
            <a:endParaRPr lang="fr-FR" dirty="0"/>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smtClean="0">
                <a:solidFill>
                  <a:schemeClr val="tx1"/>
                </a:solidFill>
              </a:rPr>
              <a:t>91 </a:t>
            </a:r>
            <a:r>
              <a:rPr lang="fr-FR" dirty="0" smtClean="0">
                <a:solidFill>
                  <a:schemeClr val="tx1"/>
                </a:solidFill>
              </a:rPr>
              <a:t>acheteurs </a:t>
            </a:r>
            <a:endParaRPr lang="fr-FR" dirty="0" smtClean="0">
              <a:solidFill>
                <a:schemeClr val="tx1"/>
              </a:solidFill>
            </a:endParaRPr>
          </a:p>
          <a:p>
            <a:pPr>
              <a:buFont typeface="Wingdings" panose="05000000000000000000" pitchFamily="2" charset="2"/>
              <a:buChar char="ü"/>
            </a:pPr>
            <a:r>
              <a:rPr lang="fr-FR" b="1" dirty="0" smtClean="0">
                <a:solidFill>
                  <a:schemeClr val="tx1"/>
                </a:solidFill>
              </a:rPr>
              <a:t>7 684 € </a:t>
            </a:r>
            <a:r>
              <a:rPr lang="fr-FR" dirty="0" smtClean="0">
                <a:solidFill>
                  <a:schemeClr val="tx1"/>
                </a:solidFill>
              </a:rPr>
              <a:t>de commande au total</a:t>
            </a:r>
          </a:p>
          <a:p>
            <a:pPr>
              <a:buFont typeface="Wingdings" panose="05000000000000000000" pitchFamily="2" charset="2"/>
              <a:buChar char="ü"/>
            </a:pPr>
            <a:endParaRPr lang="fr-FR" dirty="0"/>
          </a:p>
          <a:p>
            <a:pPr marL="68580" indent="0">
              <a:buNone/>
            </a:pPr>
            <a:r>
              <a:rPr lang="fr-FR" b="1" dirty="0" smtClean="0"/>
              <a:t>Coordination</a:t>
            </a:r>
            <a:r>
              <a:rPr lang="fr-FR" dirty="0" smtClean="0"/>
              <a:t> </a:t>
            </a:r>
            <a:r>
              <a:rPr lang="fr-FR" dirty="0"/>
              <a:t>: </a:t>
            </a:r>
            <a:r>
              <a:rPr lang="fr-FR" dirty="0" smtClean="0"/>
              <a:t>plusieurs adhérents</a:t>
            </a:r>
            <a:endParaRPr lang="fr-FR" dirty="0"/>
          </a:p>
          <a:p>
            <a:pPr marL="68580" indent="0">
              <a:buNone/>
            </a:pPr>
            <a:r>
              <a:rPr lang="fr-FR" b="1" dirty="0"/>
              <a:t>Partenaires</a:t>
            </a:r>
            <a:r>
              <a:rPr lang="fr-FR" dirty="0"/>
              <a:t> : </a:t>
            </a:r>
            <a:r>
              <a:rPr lang="fr-FR" dirty="0" smtClean="0"/>
              <a:t>voir après</a:t>
            </a:r>
            <a:endParaRPr lang="fr-FR" dirty="0"/>
          </a:p>
          <a:p>
            <a:pPr marL="68580" indent="0">
              <a:buNone/>
            </a:pP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2081" y="1606558"/>
            <a:ext cx="1895082" cy="2526776"/>
          </a:xfrm>
          <a:prstGeom prst="rect">
            <a:avLst/>
          </a:prstGeom>
        </p:spPr>
      </p:pic>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95770" y="2614436"/>
            <a:ext cx="2088232" cy="2304256"/>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5085184"/>
            <a:ext cx="683505" cy="1275256"/>
          </a:xfrm>
          <a:prstGeom prst="rect">
            <a:avLst/>
          </a:prstGeom>
        </p:spPr>
      </p:pic>
      <p:pic>
        <p:nvPicPr>
          <p:cNvPr id="9" name="Imag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92081" y="4365104"/>
            <a:ext cx="2012061" cy="1725070"/>
          </a:xfrm>
          <a:prstGeom prst="rect">
            <a:avLst/>
          </a:prstGeom>
        </p:spPr>
      </p:pic>
      <p:sp>
        <p:nvSpPr>
          <p:cNvPr id="10" name="ZoneTexte 9"/>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1482977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dirty="0"/>
              <a:t>Revue 2021 : </a:t>
            </a:r>
            <a:r>
              <a:rPr lang="fr-FR" dirty="0" smtClean="0"/>
              <a:t>Achats groupés</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graphicFrame>
        <p:nvGraphicFramePr>
          <p:cNvPr id="8" name="Tableau 7"/>
          <p:cNvGraphicFramePr>
            <a:graphicFrameLocks noGrp="1"/>
          </p:cNvGraphicFramePr>
          <p:nvPr>
            <p:extLst>
              <p:ext uri="{D42A27DB-BD31-4B8C-83A1-F6EECF244321}">
                <p14:modId xmlns:p14="http://schemas.microsoft.com/office/powerpoint/2010/main" val="2654012984"/>
              </p:ext>
            </p:extLst>
          </p:nvPr>
        </p:nvGraphicFramePr>
        <p:xfrm>
          <a:off x="179512" y="1700808"/>
          <a:ext cx="8699763" cy="4224308"/>
        </p:xfrm>
        <a:graphic>
          <a:graphicData uri="http://schemas.openxmlformats.org/drawingml/2006/table">
            <a:tbl>
              <a:tblPr firstRow="1" bandRow="1">
                <a:tableStyleId>{5C22544A-7EE6-4342-B048-85BDC9FD1C3A}</a:tableStyleId>
              </a:tblPr>
              <a:tblGrid>
                <a:gridCol w="1275710"/>
                <a:gridCol w="1081321"/>
                <a:gridCol w="1027345"/>
                <a:gridCol w="901031"/>
                <a:gridCol w="1068738"/>
                <a:gridCol w="1672809"/>
                <a:gridCol w="1672809"/>
              </a:tblGrid>
              <a:tr h="702932">
                <a:tc>
                  <a:txBody>
                    <a:bodyPr/>
                    <a:lstStyle/>
                    <a:p>
                      <a:pPr algn="ctr"/>
                      <a:r>
                        <a:rPr lang="fr-FR" sz="1200" dirty="0" smtClean="0"/>
                        <a:t>Produit</a:t>
                      </a:r>
                      <a:endParaRPr lang="fr-FR" sz="1200" dirty="0"/>
                    </a:p>
                  </a:txBody>
                  <a:tcPr anchor="ctr"/>
                </a:tc>
                <a:tc>
                  <a:txBody>
                    <a:bodyPr/>
                    <a:lstStyle/>
                    <a:p>
                      <a:pPr algn="ctr"/>
                      <a:r>
                        <a:rPr lang="fr-FR" sz="1200" dirty="0" err="1" smtClean="0"/>
                        <a:t>Coord</a:t>
                      </a:r>
                      <a:r>
                        <a:rPr lang="fr-FR" sz="1200" dirty="0" smtClean="0"/>
                        <a:t>.</a:t>
                      </a:r>
                      <a:endParaRPr lang="fr-FR" sz="1200" dirty="0"/>
                    </a:p>
                  </a:txBody>
                  <a:tcPr anchor="ctr"/>
                </a:tc>
                <a:tc>
                  <a:txBody>
                    <a:bodyPr/>
                    <a:lstStyle/>
                    <a:p>
                      <a:pPr algn="ctr"/>
                      <a:r>
                        <a:rPr lang="fr-FR" sz="1200" dirty="0" smtClean="0"/>
                        <a:t>Acheteurs</a:t>
                      </a:r>
                      <a:endParaRPr lang="fr-FR" sz="1200" dirty="0"/>
                    </a:p>
                  </a:txBody>
                  <a:tcPr anchor="ctr"/>
                </a:tc>
                <a:tc>
                  <a:txBody>
                    <a:bodyPr/>
                    <a:lstStyle/>
                    <a:p>
                      <a:pPr algn="ctr"/>
                      <a:r>
                        <a:rPr lang="fr-FR" sz="1200" dirty="0" smtClean="0"/>
                        <a:t>Nb</a:t>
                      </a:r>
                      <a:r>
                        <a:rPr lang="fr-FR" sz="1200" baseline="0" dirty="0" smtClean="0"/>
                        <a:t> de produits</a:t>
                      </a:r>
                      <a:endParaRPr lang="fr-FR" sz="1200" dirty="0"/>
                    </a:p>
                  </a:txBody>
                  <a:tcPr anchor="ctr"/>
                </a:tc>
                <a:tc>
                  <a:txBody>
                    <a:bodyPr/>
                    <a:lstStyle/>
                    <a:p>
                      <a:pPr algn="ctr"/>
                      <a:r>
                        <a:rPr lang="fr-FR" sz="1200" dirty="0" smtClean="0"/>
                        <a:t>Montant total</a:t>
                      </a:r>
                      <a:r>
                        <a:rPr lang="fr-FR" sz="1200" baseline="0" dirty="0" smtClean="0"/>
                        <a:t> de la commande</a:t>
                      </a:r>
                      <a:endParaRPr lang="fr-FR" sz="1200" dirty="0"/>
                    </a:p>
                  </a:txBody>
                  <a:tcPr anchor="ctr"/>
                </a:tc>
                <a:tc>
                  <a:txBody>
                    <a:bodyPr/>
                    <a:lstStyle/>
                    <a:p>
                      <a:pPr algn="ctr"/>
                      <a:r>
                        <a:rPr lang="fr-FR" sz="1200" dirty="0" smtClean="0"/>
                        <a:t>Economies réalisées</a:t>
                      </a:r>
                      <a:endParaRPr lang="fr-FR" sz="1200" dirty="0"/>
                    </a:p>
                  </a:txBody>
                  <a:tcPr anchor="ctr"/>
                </a:tc>
                <a:tc>
                  <a:txBody>
                    <a:bodyPr/>
                    <a:lstStyle/>
                    <a:p>
                      <a:pPr algn="ctr"/>
                      <a:r>
                        <a:rPr lang="fr-FR" sz="1200" dirty="0" smtClean="0"/>
                        <a:t>Partenaire</a:t>
                      </a:r>
                      <a:endParaRPr lang="fr-FR" sz="1200" dirty="0"/>
                    </a:p>
                  </a:txBody>
                  <a:tcPr anchor="ctr"/>
                </a:tc>
              </a:tr>
              <a:tr h="427188">
                <a:tc>
                  <a:txBody>
                    <a:bodyPr/>
                    <a:lstStyle/>
                    <a:p>
                      <a:pPr algn="ctr"/>
                      <a:r>
                        <a:rPr lang="fr-FR" sz="1200" dirty="0" err="1" smtClean="0"/>
                        <a:t>Oyas</a:t>
                      </a:r>
                      <a:endParaRPr lang="fr-FR" sz="1200" dirty="0"/>
                    </a:p>
                  </a:txBody>
                  <a:tcPr anchor="ctr"/>
                </a:tc>
                <a:tc>
                  <a:txBody>
                    <a:bodyPr/>
                    <a:lstStyle/>
                    <a:p>
                      <a:pPr algn="ctr"/>
                      <a:r>
                        <a:rPr lang="fr-FR" sz="1200" dirty="0" smtClean="0"/>
                        <a:t>Sylvie G.</a:t>
                      </a:r>
                      <a:endParaRPr lang="fr-FR" sz="1200" dirty="0"/>
                    </a:p>
                  </a:txBody>
                  <a:tcPr anchor="ctr"/>
                </a:tc>
                <a:tc>
                  <a:txBody>
                    <a:bodyPr/>
                    <a:lstStyle/>
                    <a:p>
                      <a:pPr algn="ctr"/>
                      <a:r>
                        <a:rPr lang="fr-FR" sz="1200" dirty="0" smtClean="0"/>
                        <a:t>6</a:t>
                      </a:r>
                      <a:endParaRPr lang="fr-FR" sz="1200" dirty="0"/>
                    </a:p>
                  </a:txBody>
                  <a:tcPr anchor="ctr"/>
                </a:tc>
                <a:tc>
                  <a:txBody>
                    <a:bodyPr/>
                    <a:lstStyle/>
                    <a:p>
                      <a:pPr algn="ctr"/>
                      <a:r>
                        <a:rPr lang="fr-FR" sz="1200" dirty="0" smtClean="0"/>
                        <a:t>41</a:t>
                      </a:r>
                      <a:endParaRPr lang="fr-FR" sz="1200" dirty="0"/>
                    </a:p>
                  </a:txBody>
                  <a:tcPr anchor="ctr"/>
                </a:tc>
                <a:tc>
                  <a:txBody>
                    <a:bodyPr/>
                    <a:lstStyle/>
                    <a:p>
                      <a:pPr algn="ctr"/>
                      <a:r>
                        <a:rPr lang="fr-FR" sz="1200" dirty="0" smtClean="0"/>
                        <a:t>593</a:t>
                      </a:r>
                      <a:endParaRPr lang="fr-FR" sz="1200" dirty="0"/>
                    </a:p>
                  </a:txBody>
                  <a:tcPr anchor="ctr"/>
                </a:tc>
                <a:tc>
                  <a:txBody>
                    <a:bodyPr/>
                    <a:lstStyle/>
                    <a:p>
                      <a:pPr algn="ctr"/>
                      <a:r>
                        <a:rPr lang="fr-FR" sz="1200" dirty="0" smtClean="0"/>
                        <a:t>5 000 km évités</a:t>
                      </a:r>
                    </a:p>
                    <a:p>
                      <a:pPr algn="ctr"/>
                      <a:r>
                        <a:rPr lang="fr-FR" sz="1200" dirty="0" smtClean="0"/>
                        <a:t>300</a:t>
                      </a:r>
                      <a:r>
                        <a:rPr lang="fr-FR" sz="1200" baseline="0" dirty="0" smtClean="0"/>
                        <a:t> </a:t>
                      </a:r>
                      <a:r>
                        <a:rPr lang="fr-FR" sz="1200" dirty="0" smtClean="0"/>
                        <a:t>€ de remise</a:t>
                      </a:r>
                      <a:endParaRPr lang="fr-FR" sz="1200" dirty="0"/>
                    </a:p>
                  </a:txBody>
                  <a:tcPr anchor="ctr"/>
                </a:tc>
                <a:tc>
                  <a:txBody>
                    <a:bodyPr/>
                    <a:lstStyle/>
                    <a:p>
                      <a:pPr algn="ctr"/>
                      <a:r>
                        <a:rPr lang="fr-FR" sz="1200" kern="1200" dirty="0" err="1" smtClean="0">
                          <a:solidFill>
                            <a:schemeClr val="dk1"/>
                          </a:solidFill>
                          <a:latin typeface="+mn-lt"/>
                          <a:ea typeface="+mn-ea"/>
                          <a:cs typeface="+mn-cs"/>
                        </a:rPr>
                        <a:t>Oyas</a:t>
                      </a:r>
                      <a:r>
                        <a:rPr lang="fr-FR" sz="1200" kern="1200" dirty="0" smtClean="0">
                          <a:solidFill>
                            <a:schemeClr val="dk1"/>
                          </a:solidFill>
                          <a:latin typeface="+mn-lt"/>
                          <a:ea typeface="+mn-ea"/>
                          <a:cs typeface="+mn-cs"/>
                        </a:rPr>
                        <a:t> Environnement</a:t>
                      </a:r>
                      <a:endParaRPr lang="fr-FR" sz="1200" kern="1200" dirty="0">
                        <a:solidFill>
                          <a:schemeClr val="dk1"/>
                        </a:solidFill>
                        <a:latin typeface="+mn-lt"/>
                        <a:ea typeface="+mn-ea"/>
                        <a:cs typeface="+mn-cs"/>
                      </a:endParaRPr>
                    </a:p>
                  </a:txBody>
                  <a:tcPr anchor="ctr"/>
                </a:tc>
              </a:tr>
              <a:tr h="427188">
                <a:tc>
                  <a:txBody>
                    <a:bodyPr/>
                    <a:lstStyle/>
                    <a:p>
                      <a:pPr algn="ctr"/>
                      <a:r>
                        <a:rPr lang="fr-FR" sz="1200" dirty="0" smtClean="0"/>
                        <a:t>Arbres Fruitiers</a:t>
                      </a: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t>Sylvie G.</a:t>
                      </a:r>
                    </a:p>
                  </a:txBody>
                  <a:tcPr anchor="ctr"/>
                </a:tc>
                <a:tc>
                  <a:txBody>
                    <a:bodyPr/>
                    <a:lstStyle/>
                    <a:p>
                      <a:pPr algn="ctr"/>
                      <a:r>
                        <a:rPr lang="fr-FR" sz="1200" dirty="0" smtClean="0"/>
                        <a:t>17</a:t>
                      </a:r>
                      <a:endParaRPr lang="fr-FR" sz="1200" dirty="0"/>
                    </a:p>
                  </a:txBody>
                  <a:tcPr anchor="ctr"/>
                </a:tc>
                <a:tc>
                  <a:txBody>
                    <a:bodyPr/>
                    <a:lstStyle/>
                    <a:p>
                      <a:pPr algn="ctr"/>
                      <a:r>
                        <a:rPr lang="fr-FR" sz="1200" dirty="0" smtClean="0"/>
                        <a:t>114</a:t>
                      </a:r>
                      <a:endParaRPr lang="fr-FR" sz="1200" dirty="0"/>
                    </a:p>
                  </a:txBody>
                  <a:tcPr anchor="ctr"/>
                </a:tc>
                <a:tc>
                  <a:txBody>
                    <a:bodyPr/>
                    <a:lstStyle/>
                    <a:p>
                      <a:pPr algn="ctr"/>
                      <a:r>
                        <a:rPr lang="fr-FR" sz="1200" dirty="0" smtClean="0"/>
                        <a:t>1 860 €</a:t>
                      </a:r>
                      <a:endParaRPr lang="fr-FR" sz="1200" dirty="0"/>
                    </a:p>
                  </a:txBody>
                  <a:tcPr anchor="ctr"/>
                </a:tc>
                <a:tc>
                  <a:txBody>
                    <a:bodyPr/>
                    <a:lstStyle/>
                    <a:p>
                      <a:pPr algn="ctr"/>
                      <a:r>
                        <a:rPr lang="fr-FR" sz="1200" dirty="0" smtClean="0"/>
                        <a:t> environ 10%</a:t>
                      </a:r>
                      <a:endParaRPr lang="fr-FR" sz="1200" dirty="0"/>
                    </a:p>
                  </a:txBody>
                  <a:tcPr anchor="ctr"/>
                </a:tc>
                <a:tc>
                  <a:txBody>
                    <a:bodyPr/>
                    <a:lstStyle/>
                    <a:p>
                      <a:pPr algn="ctr"/>
                      <a:r>
                        <a:rPr lang="fr-FR" sz="1200" kern="1200" dirty="0" smtClean="0">
                          <a:solidFill>
                            <a:schemeClr val="dk1"/>
                          </a:solidFill>
                          <a:latin typeface="+mn-lt"/>
                          <a:ea typeface="+mn-ea"/>
                          <a:cs typeface="+mn-cs"/>
                        </a:rPr>
                        <a:t>Pépinière </a:t>
                      </a:r>
                      <a:r>
                        <a:rPr lang="fr-FR" sz="1200" kern="1200" dirty="0" err="1" smtClean="0">
                          <a:solidFill>
                            <a:schemeClr val="dk1"/>
                          </a:solidFill>
                          <a:latin typeface="+mn-lt"/>
                          <a:ea typeface="+mn-ea"/>
                          <a:cs typeface="+mn-cs"/>
                        </a:rPr>
                        <a:t>Eric</a:t>
                      </a:r>
                      <a:r>
                        <a:rPr lang="fr-FR" sz="1200" kern="1200" dirty="0" smtClean="0">
                          <a:solidFill>
                            <a:schemeClr val="dk1"/>
                          </a:solidFill>
                          <a:latin typeface="+mn-lt"/>
                          <a:ea typeface="+mn-ea"/>
                          <a:cs typeface="+mn-cs"/>
                        </a:rPr>
                        <a:t> </a:t>
                      </a:r>
                      <a:r>
                        <a:rPr lang="fr-FR" sz="1200" kern="1200" dirty="0" err="1" smtClean="0">
                          <a:solidFill>
                            <a:schemeClr val="dk1"/>
                          </a:solidFill>
                          <a:latin typeface="+mn-lt"/>
                          <a:ea typeface="+mn-ea"/>
                          <a:cs typeface="+mn-cs"/>
                        </a:rPr>
                        <a:t>Erieau</a:t>
                      </a:r>
                      <a:endParaRPr lang="fr-FR" sz="1200" kern="1200" dirty="0">
                        <a:solidFill>
                          <a:schemeClr val="dk1"/>
                        </a:solidFill>
                        <a:latin typeface="+mn-lt"/>
                        <a:ea typeface="+mn-ea"/>
                        <a:cs typeface="+mn-cs"/>
                      </a:endParaRPr>
                    </a:p>
                  </a:txBody>
                  <a:tcPr anchor="ctr"/>
                </a:tc>
              </a:tr>
              <a:tr h="427188">
                <a:tc>
                  <a:txBody>
                    <a:bodyPr/>
                    <a:lstStyle/>
                    <a:p>
                      <a:pPr algn="ctr"/>
                      <a:r>
                        <a:rPr lang="fr-FR" sz="1200" dirty="0" smtClean="0"/>
                        <a:t>Blé bio </a:t>
                      </a:r>
                      <a:endParaRPr lang="fr-FR" sz="1200" dirty="0"/>
                    </a:p>
                  </a:txBody>
                  <a:tcPr anchor="ctr"/>
                </a:tc>
                <a:tc>
                  <a:txBody>
                    <a:bodyPr/>
                    <a:lstStyle/>
                    <a:p>
                      <a:pPr algn="ctr"/>
                      <a:r>
                        <a:rPr lang="fr-FR" sz="1200" dirty="0" smtClean="0"/>
                        <a:t>Matthieu </a:t>
                      </a:r>
                      <a:endParaRPr lang="fr-FR" sz="1200" dirty="0"/>
                    </a:p>
                  </a:txBody>
                  <a:tcPr anchor="ctr"/>
                </a:tc>
                <a:tc>
                  <a:txBody>
                    <a:bodyPr/>
                    <a:lstStyle/>
                    <a:p>
                      <a:pPr algn="ctr"/>
                      <a:r>
                        <a:rPr lang="fr-FR" sz="1200" dirty="0" smtClean="0"/>
                        <a:t>9</a:t>
                      </a:r>
                      <a:endParaRPr lang="fr-FR" sz="1200" dirty="0"/>
                    </a:p>
                  </a:txBody>
                  <a:tcPr anchor="ctr"/>
                </a:tc>
                <a:tc>
                  <a:txBody>
                    <a:bodyPr/>
                    <a:lstStyle/>
                    <a:p>
                      <a:pPr algn="ctr"/>
                      <a:r>
                        <a:rPr lang="fr-FR" sz="1200" dirty="0" smtClean="0"/>
                        <a:t>340 kg</a:t>
                      </a:r>
                      <a:endParaRPr lang="fr-FR" sz="1200" dirty="0"/>
                    </a:p>
                  </a:txBody>
                  <a:tcPr anchor="ctr"/>
                </a:tc>
                <a:tc>
                  <a:txBody>
                    <a:bodyPr/>
                    <a:lstStyle/>
                    <a:p>
                      <a:pPr algn="ctr"/>
                      <a:r>
                        <a:rPr lang="fr-FR" sz="1200" dirty="0" smtClean="0"/>
                        <a:t>204 €</a:t>
                      </a:r>
                      <a:endParaRPr lang="fr-FR" sz="1200" dirty="0"/>
                    </a:p>
                  </a:txBody>
                  <a:tcPr anchor="ctr"/>
                </a:tc>
                <a:tc>
                  <a:txBody>
                    <a:bodyPr/>
                    <a:lstStyle/>
                    <a:p>
                      <a:pPr algn="ctr"/>
                      <a:endParaRPr lang="fr-FR" sz="1200" dirty="0"/>
                    </a:p>
                  </a:txBody>
                  <a:tcPr anchor="ctr"/>
                </a:tc>
                <a:tc>
                  <a:txBody>
                    <a:bodyPr/>
                    <a:lstStyle/>
                    <a:p>
                      <a:pPr algn="ctr"/>
                      <a:r>
                        <a:rPr lang="fr-FR" sz="1200" kern="1200" dirty="0" smtClean="0">
                          <a:solidFill>
                            <a:schemeClr val="dk1"/>
                          </a:solidFill>
                          <a:latin typeface="+mn-lt"/>
                          <a:ea typeface="+mn-ea"/>
                          <a:cs typeface="+mn-cs"/>
                        </a:rPr>
                        <a:t>Lionel </a:t>
                      </a:r>
                      <a:r>
                        <a:rPr lang="fr-FR" sz="1200" kern="1200" dirty="0" err="1" smtClean="0">
                          <a:solidFill>
                            <a:schemeClr val="dk1"/>
                          </a:solidFill>
                          <a:latin typeface="+mn-lt"/>
                          <a:ea typeface="+mn-ea"/>
                          <a:cs typeface="+mn-cs"/>
                        </a:rPr>
                        <a:t>Petitgars</a:t>
                      </a:r>
                      <a:endParaRPr lang="fr-FR" sz="1200" kern="1200" dirty="0">
                        <a:solidFill>
                          <a:schemeClr val="dk1"/>
                        </a:solidFill>
                        <a:latin typeface="+mn-lt"/>
                        <a:ea typeface="+mn-ea"/>
                        <a:cs typeface="+mn-cs"/>
                      </a:endParaRPr>
                    </a:p>
                  </a:txBody>
                  <a:tcPr anchor="ctr"/>
                </a:tc>
              </a:tr>
              <a:tr h="427188">
                <a:tc>
                  <a:txBody>
                    <a:bodyPr/>
                    <a:lstStyle/>
                    <a:p>
                      <a:pPr algn="ctr"/>
                      <a:r>
                        <a:rPr lang="fr-FR" sz="1200" dirty="0" smtClean="0"/>
                        <a:t>Citernes</a:t>
                      </a:r>
                      <a:endParaRPr lang="fr-FR" sz="1200" dirty="0"/>
                    </a:p>
                  </a:txBody>
                  <a:tcPr anchor="ctr"/>
                </a:tc>
                <a:tc>
                  <a:txBody>
                    <a:bodyPr/>
                    <a:lstStyle/>
                    <a:p>
                      <a:pPr algn="ctr"/>
                      <a:r>
                        <a:rPr lang="fr-FR" sz="1200" dirty="0" smtClean="0"/>
                        <a:t>Hubert</a:t>
                      </a:r>
                      <a:endParaRPr lang="fr-FR" sz="1200" dirty="0"/>
                    </a:p>
                  </a:txBody>
                  <a:tcPr anchor="ctr"/>
                </a:tc>
                <a:tc>
                  <a:txBody>
                    <a:bodyPr/>
                    <a:lstStyle/>
                    <a:p>
                      <a:pPr algn="ctr"/>
                      <a:r>
                        <a:rPr lang="fr-FR" sz="1200" dirty="0" smtClean="0"/>
                        <a:t>53</a:t>
                      </a:r>
                      <a:endParaRPr lang="fr-FR" sz="1200" dirty="0"/>
                    </a:p>
                  </a:txBody>
                  <a:tcPr anchor="ctr"/>
                </a:tc>
                <a:tc>
                  <a:txBody>
                    <a:bodyPr/>
                    <a:lstStyle/>
                    <a:p>
                      <a:pPr algn="ctr"/>
                      <a:r>
                        <a:rPr lang="fr-FR" sz="1200" dirty="0" smtClean="0"/>
                        <a:t>71</a:t>
                      </a:r>
                      <a:endParaRPr lang="fr-FR" sz="1200" dirty="0"/>
                    </a:p>
                  </a:txBody>
                  <a:tcPr anchor="ctr"/>
                </a:tc>
                <a:tc>
                  <a:txBody>
                    <a:bodyPr/>
                    <a:lstStyle/>
                    <a:p>
                      <a:pPr algn="ctr"/>
                      <a:r>
                        <a:rPr lang="fr-FR" sz="1200" dirty="0" smtClean="0"/>
                        <a:t>4 615 €</a:t>
                      </a:r>
                      <a:endParaRPr lang="fr-FR" sz="1200" dirty="0"/>
                    </a:p>
                  </a:txBody>
                  <a:tcPr anchor="ctr"/>
                </a:tc>
                <a:tc>
                  <a:txBody>
                    <a:bodyPr/>
                    <a:lstStyle/>
                    <a:p>
                      <a:pPr algn="ctr"/>
                      <a:r>
                        <a:rPr lang="fr-FR" sz="1200" dirty="0" smtClean="0"/>
                        <a:t>8 520 €</a:t>
                      </a:r>
                    </a:p>
                    <a:p>
                      <a:pPr algn="ctr"/>
                      <a:r>
                        <a:rPr lang="fr-FR" sz="1200" dirty="0" smtClean="0"/>
                        <a:t>4 757 kg de déchets évités</a:t>
                      </a:r>
                    </a:p>
                    <a:p>
                      <a:pPr algn="ctr"/>
                      <a:r>
                        <a:rPr lang="fr-FR" sz="1200" dirty="0" smtClean="0"/>
                        <a:t>107 m3</a:t>
                      </a:r>
                      <a:r>
                        <a:rPr lang="fr-FR" sz="1200" baseline="0" dirty="0" smtClean="0"/>
                        <a:t> d’eau </a:t>
                      </a:r>
                    </a:p>
                    <a:p>
                      <a:pPr algn="ctr"/>
                      <a:r>
                        <a:rPr lang="fr-FR" sz="700" baseline="0" dirty="0" smtClean="0"/>
                        <a:t>(1,5 m3 par an estimé)</a:t>
                      </a:r>
                      <a:endParaRPr lang="fr-FR" sz="700" dirty="0"/>
                    </a:p>
                  </a:txBody>
                  <a:tcPr anchor="ctr"/>
                </a:tc>
                <a:tc>
                  <a:txBody>
                    <a:bodyPr/>
                    <a:lstStyle/>
                    <a:p>
                      <a:pPr algn="ctr"/>
                      <a:r>
                        <a:rPr lang="fr-FR" sz="1200" kern="1200" dirty="0" smtClean="0">
                          <a:solidFill>
                            <a:schemeClr val="dk1"/>
                          </a:solidFill>
                          <a:latin typeface="+mn-lt"/>
                          <a:ea typeface="+mn-ea"/>
                          <a:cs typeface="+mn-cs"/>
                        </a:rPr>
                        <a:t>Guillaume (le livreur)</a:t>
                      </a:r>
                      <a:endParaRPr lang="fr-FR" sz="1200" kern="1200" dirty="0">
                        <a:solidFill>
                          <a:schemeClr val="dk1"/>
                        </a:solidFill>
                        <a:latin typeface="+mn-lt"/>
                        <a:ea typeface="+mn-ea"/>
                        <a:cs typeface="+mn-cs"/>
                      </a:endParaRPr>
                    </a:p>
                  </a:txBody>
                  <a:tcPr anchor="ctr"/>
                </a:tc>
              </a:tr>
              <a:tr h="427188">
                <a:tc>
                  <a:txBody>
                    <a:bodyPr/>
                    <a:lstStyle/>
                    <a:p>
                      <a:pPr algn="ctr"/>
                      <a:r>
                        <a:rPr lang="fr-FR" sz="1200" dirty="0" smtClean="0"/>
                        <a:t>Croquettes pour chien à base d’insectes</a:t>
                      </a:r>
                      <a:endParaRPr lang="fr-FR" sz="1200" dirty="0"/>
                    </a:p>
                  </a:txBody>
                  <a:tcPr anchor="ctr"/>
                </a:tc>
                <a:tc>
                  <a:txBody>
                    <a:bodyPr/>
                    <a:lstStyle/>
                    <a:p>
                      <a:pPr algn="ctr"/>
                      <a:r>
                        <a:rPr lang="fr-FR" sz="1200" dirty="0" smtClean="0"/>
                        <a:t>Frédéric G.</a:t>
                      </a:r>
                      <a:endParaRPr lang="fr-FR" sz="1200" dirty="0"/>
                    </a:p>
                  </a:txBody>
                  <a:tcPr anchor="ctr"/>
                </a:tc>
                <a:tc>
                  <a:txBody>
                    <a:bodyPr/>
                    <a:lstStyle/>
                    <a:p>
                      <a:pPr algn="ctr"/>
                      <a:r>
                        <a:rPr lang="fr-FR" sz="1200" dirty="0" smtClean="0"/>
                        <a:t>2</a:t>
                      </a:r>
                      <a:endParaRPr lang="fr-FR" sz="1200" dirty="0"/>
                    </a:p>
                  </a:txBody>
                  <a:tcPr anchor="ctr"/>
                </a:tc>
                <a:tc>
                  <a:txBody>
                    <a:bodyPr/>
                    <a:lstStyle/>
                    <a:p>
                      <a:pPr algn="ctr"/>
                      <a:r>
                        <a:rPr lang="fr-FR" sz="1200" dirty="0" smtClean="0"/>
                        <a:t>48 kg</a:t>
                      </a:r>
                      <a:endParaRPr lang="fr-FR" sz="1200" dirty="0"/>
                    </a:p>
                  </a:txBody>
                  <a:tcPr anchor="ctr"/>
                </a:tc>
                <a:tc>
                  <a:txBody>
                    <a:bodyPr/>
                    <a:lstStyle/>
                    <a:p>
                      <a:pPr algn="ctr"/>
                      <a:r>
                        <a:rPr lang="fr-FR" sz="1200" dirty="0" smtClean="0"/>
                        <a:t>272 €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t>68 €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t>(20% de remise)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dk1"/>
                          </a:solidFill>
                          <a:latin typeface="+mn-lt"/>
                          <a:ea typeface="+mn-ea"/>
                          <a:cs typeface="+mn-cs"/>
                        </a:rPr>
                        <a:t>Reglo</a:t>
                      </a:r>
                      <a:endParaRPr lang="fr-FR" sz="1200" kern="1200" dirty="0" smtClean="0">
                        <a:solidFill>
                          <a:schemeClr val="dk1"/>
                        </a:solidFill>
                        <a:latin typeface="+mn-lt"/>
                        <a:ea typeface="+mn-ea"/>
                        <a:cs typeface="+mn-cs"/>
                      </a:endParaRPr>
                    </a:p>
                  </a:txBody>
                  <a:tcPr anchor="ctr"/>
                </a:tc>
              </a:tr>
              <a:tr h="427188">
                <a:tc>
                  <a:txBody>
                    <a:bodyPr/>
                    <a:lstStyle/>
                    <a:p>
                      <a:pPr algn="ctr"/>
                      <a:r>
                        <a:rPr lang="fr-FR" sz="1200" dirty="0" smtClean="0"/>
                        <a:t>Peinture écologique</a:t>
                      </a:r>
                      <a:endParaRPr lang="fr-FR" sz="1200" dirty="0"/>
                    </a:p>
                  </a:txBody>
                  <a:tcPr anchor="ctr"/>
                </a:tc>
                <a:tc>
                  <a:txBody>
                    <a:bodyPr/>
                    <a:lstStyle/>
                    <a:p>
                      <a:pPr algn="ctr"/>
                      <a:r>
                        <a:rPr lang="fr-FR" sz="1200" dirty="0" smtClean="0"/>
                        <a:t>Julie</a:t>
                      </a:r>
                      <a:endParaRPr lang="fr-FR" sz="1200" dirty="0"/>
                    </a:p>
                  </a:txBody>
                  <a:tcPr anchor="ctr"/>
                </a:tc>
                <a:tc>
                  <a:txBody>
                    <a:bodyPr/>
                    <a:lstStyle/>
                    <a:p>
                      <a:pPr algn="ctr"/>
                      <a:r>
                        <a:rPr lang="fr-FR" sz="1200" dirty="0" smtClean="0"/>
                        <a:t>4</a:t>
                      </a:r>
                      <a:endParaRPr lang="fr-FR" sz="1200" dirty="0"/>
                    </a:p>
                  </a:txBody>
                  <a:tcPr anchor="ctr"/>
                </a:tc>
                <a:tc>
                  <a:txBody>
                    <a:bodyPr/>
                    <a:lstStyle/>
                    <a:p>
                      <a:pPr algn="ctr"/>
                      <a:r>
                        <a:rPr lang="fr-FR" sz="1200" dirty="0" smtClean="0"/>
                        <a:t>11 L</a:t>
                      </a:r>
                      <a:endParaRPr lang="fr-FR" sz="1200" dirty="0"/>
                    </a:p>
                  </a:txBody>
                  <a:tcPr anchor="ctr"/>
                </a:tc>
                <a:tc>
                  <a:txBody>
                    <a:bodyPr/>
                    <a:lstStyle/>
                    <a:p>
                      <a:pPr algn="ctr"/>
                      <a:r>
                        <a:rPr lang="fr-FR" sz="1200" dirty="0" smtClean="0"/>
                        <a:t>140 €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t>40 €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dk1"/>
                          </a:solidFill>
                          <a:latin typeface="+mn-lt"/>
                          <a:ea typeface="+mn-ea"/>
                          <a:cs typeface="+mn-cs"/>
                        </a:rPr>
                        <a:t>La </a:t>
                      </a:r>
                      <a:r>
                        <a:rPr lang="fr-FR" sz="1200" kern="1200" dirty="0" err="1" smtClean="0">
                          <a:solidFill>
                            <a:schemeClr val="dk1"/>
                          </a:solidFill>
                          <a:latin typeface="+mn-lt"/>
                          <a:ea typeface="+mn-ea"/>
                          <a:cs typeface="+mn-cs"/>
                        </a:rPr>
                        <a:t>Déco’Verte</a:t>
                      </a:r>
                      <a:r>
                        <a:rPr lang="fr-FR" sz="1200" kern="1200" baseline="0" dirty="0" smtClean="0">
                          <a:solidFill>
                            <a:schemeClr val="dk1"/>
                          </a:solidFill>
                          <a:latin typeface="+mn-lt"/>
                          <a:ea typeface="+mn-ea"/>
                          <a:cs typeface="+mn-cs"/>
                        </a:rPr>
                        <a:t> de Julie</a:t>
                      </a:r>
                      <a:endParaRPr lang="fr-FR" sz="1200" kern="1200" dirty="0" smtClean="0">
                        <a:solidFill>
                          <a:schemeClr val="dk1"/>
                        </a:solidFill>
                        <a:latin typeface="+mn-lt"/>
                        <a:ea typeface="+mn-ea"/>
                        <a:cs typeface="+mn-cs"/>
                      </a:endParaRPr>
                    </a:p>
                  </a:txBody>
                  <a:tcPr anchor="ctr"/>
                </a:tc>
              </a:tr>
            </a:tbl>
          </a:graphicData>
        </a:graphic>
      </p:graphicFrame>
      <p:sp>
        <p:nvSpPr>
          <p:cNvPr id="6" name="ZoneTexte 5"/>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9740" y="5947380"/>
            <a:ext cx="1116487" cy="878717"/>
          </a:xfrm>
          <a:prstGeom prst="rect">
            <a:avLst/>
          </a:prstGeom>
        </p:spPr>
      </p:pic>
    </p:spTree>
    <p:extLst>
      <p:ext uri="{BB962C8B-B14F-4D97-AF65-F5344CB8AC3E}">
        <p14:creationId xmlns:p14="http://schemas.microsoft.com/office/powerpoint/2010/main" val="2814842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801" y="3284984"/>
            <a:ext cx="2391720" cy="1342851"/>
          </a:xfrm>
          <a:prstGeom prst="rect">
            <a:avLst/>
          </a:prstGeom>
        </p:spPr>
      </p:pic>
      <p:sp>
        <p:nvSpPr>
          <p:cNvPr id="2" name="Titre 1"/>
          <p:cNvSpPr>
            <a:spLocks noGrp="1"/>
          </p:cNvSpPr>
          <p:nvPr>
            <p:ph type="title"/>
          </p:nvPr>
        </p:nvSpPr>
        <p:spPr>
          <a:xfrm>
            <a:off x="1115616" y="404664"/>
            <a:ext cx="7560840" cy="1143000"/>
          </a:xfrm>
        </p:spPr>
        <p:txBody>
          <a:bodyPr>
            <a:normAutofit fontScale="90000"/>
          </a:bodyPr>
          <a:lstStyle/>
          <a:p>
            <a:pPr algn="r"/>
            <a:r>
              <a:rPr lang="fr-FR" dirty="0"/>
              <a:t>Revue 2021 </a:t>
            </a:r>
            <a:r>
              <a:rPr lang="fr-FR" dirty="0" smtClean="0"/>
              <a:t>: autres actions </a:t>
            </a:r>
            <a:br>
              <a:rPr lang="fr-FR" dirty="0" smtClean="0"/>
            </a:br>
            <a:r>
              <a:rPr lang="fr-FR" dirty="0" smtClean="0"/>
              <a:t>Mon commerçant Zéro déchet</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3508977"/>
          </a:xfrm>
        </p:spPr>
        <p:txBody>
          <a:bodyPr>
            <a:normAutofit fontScale="77500" lnSpcReduction="20000"/>
          </a:bodyPr>
          <a:lstStyle/>
          <a:p>
            <a:pPr marL="68580" indent="0">
              <a:buNone/>
            </a:pPr>
            <a:r>
              <a:rPr lang="fr-FR" b="1" dirty="0"/>
              <a:t>Objectif : </a:t>
            </a:r>
            <a:r>
              <a:rPr lang="fr-FR" dirty="0" smtClean="0"/>
              <a:t>Réduire les déchets du territoire et faire connaître les </a:t>
            </a:r>
            <a:r>
              <a:rPr lang="fr-FR" dirty="0" err="1" smtClean="0"/>
              <a:t>GarnemAnts</a:t>
            </a:r>
            <a:r>
              <a:rPr lang="fr-FR" dirty="0" smtClean="0"/>
              <a:t> sur le territoire</a:t>
            </a:r>
            <a:endParaRPr lang="fr-FR" dirty="0"/>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smtClean="0">
                <a:solidFill>
                  <a:schemeClr val="tx1"/>
                </a:solidFill>
              </a:rPr>
              <a:t>29 Commerçants sensibilisés </a:t>
            </a:r>
            <a:r>
              <a:rPr lang="fr-FR" dirty="0" smtClean="0">
                <a:solidFill>
                  <a:schemeClr val="tx1"/>
                </a:solidFill>
              </a:rPr>
              <a:t>(sur 35 sur CGC)</a:t>
            </a:r>
          </a:p>
          <a:p>
            <a:pPr>
              <a:buFont typeface="Wingdings" panose="05000000000000000000" pitchFamily="2" charset="2"/>
              <a:buChar char="ü"/>
            </a:pPr>
            <a:endParaRPr lang="fr-FR" b="1" dirty="0"/>
          </a:p>
          <a:p>
            <a:pPr marL="68580" indent="0">
              <a:buNone/>
            </a:pPr>
            <a:r>
              <a:rPr lang="fr-FR" b="1" dirty="0" smtClean="0"/>
              <a:t>Adhérents participants</a:t>
            </a:r>
            <a:r>
              <a:rPr lang="fr-FR" dirty="0" smtClean="0"/>
              <a:t>: Julie, Emmanuelle, Louise, Stéphanie, Hubert</a:t>
            </a:r>
            <a:endParaRPr lang="fr-FR" dirty="0"/>
          </a:p>
          <a:p>
            <a:pPr marL="68580" indent="0">
              <a:buNone/>
            </a:pPr>
            <a:r>
              <a:rPr lang="fr-FR" b="1" dirty="0"/>
              <a:t>Partenaires</a:t>
            </a:r>
            <a:r>
              <a:rPr lang="fr-FR" dirty="0"/>
              <a:t> : </a:t>
            </a:r>
            <a:r>
              <a:rPr lang="fr-FR" dirty="0" err="1" smtClean="0"/>
              <a:t>Trivalis</a:t>
            </a:r>
            <a:r>
              <a:rPr lang="fr-FR" dirty="0" smtClean="0"/>
              <a:t> et Challans </a:t>
            </a:r>
            <a:r>
              <a:rPr lang="fr-FR" dirty="0" err="1" smtClean="0"/>
              <a:t>Gois</a:t>
            </a:r>
            <a:r>
              <a:rPr lang="fr-FR" dirty="0" smtClean="0"/>
              <a:t> Communauté</a:t>
            </a:r>
            <a:endParaRPr lang="fr-FR" dirty="0"/>
          </a:p>
          <a:p>
            <a:pPr marL="68580" indent="0">
              <a:buNone/>
            </a:pPr>
            <a:endParaRPr lang="fr-FR" dirty="0"/>
          </a:p>
        </p:txBody>
      </p:sp>
      <p:pic>
        <p:nvPicPr>
          <p:cNvPr id="8" name="Image 7"/>
          <p:cNvPicPr>
            <a:picLocks noChangeAspect="1"/>
          </p:cNvPicPr>
          <p:nvPr/>
        </p:nvPicPr>
        <p:blipFill>
          <a:blip r:embed="rId3"/>
          <a:stretch>
            <a:fillRect/>
          </a:stretch>
        </p:blipFill>
        <p:spPr>
          <a:xfrm>
            <a:off x="5076056" y="1677861"/>
            <a:ext cx="2592288" cy="1794661"/>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8104" y="4649981"/>
            <a:ext cx="2745755" cy="1604662"/>
          </a:xfrm>
          <a:prstGeom prst="rect">
            <a:avLst/>
          </a:prstGeom>
        </p:spPr>
      </p:pic>
      <p:sp>
        <p:nvSpPr>
          <p:cNvPr id="11" name="ZoneTexte 10"/>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spTree>
    <p:extLst>
      <p:ext uri="{BB962C8B-B14F-4D97-AF65-F5344CB8AC3E}">
        <p14:creationId xmlns:p14="http://schemas.microsoft.com/office/powerpoint/2010/main" val="3744021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889305"/>
            <a:ext cx="7848872" cy="648072"/>
          </a:xfrm>
        </p:spPr>
        <p:txBody>
          <a:bodyPr>
            <a:normAutofit fontScale="90000"/>
          </a:bodyPr>
          <a:lstStyle/>
          <a:p>
            <a:pPr algn="r"/>
            <a:r>
              <a:rPr lang="fr-FR" dirty="0"/>
              <a:t>Revue </a:t>
            </a:r>
            <a:r>
              <a:rPr lang="fr-FR" dirty="0" smtClean="0"/>
              <a:t>2021: autres actions  </a:t>
            </a:r>
            <a:br>
              <a:rPr lang="fr-FR" dirty="0" smtClean="0"/>
            </a:br>
            <a:r>
              <a:rPr lang="fr-FR" dirty="0" smtClean="0"/>
              <a:t>Lanceur d’alerte sur la biodiversité</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647225" y="1916832"/>
            <a:ext cx="4644856" cy="4752528"/>
          </a:xfrm>
        </p:spPr>
        <p:txBody>
          <a:bodyPr>
            <a:normAutofit fontScale="62500" lnSpcReduction="20000"/>
          </a:bodyPr>
          <a:lstStyle/>
          <a:p>
            <a:pPr marL="68580" indent="0">
              <a:buNone/>
            </a:pPr>
            <a:r>
              <a:rPr lang="fr-FR" b="1" dirty="0"/>
              <a:t>Objectif : </a:t>
            </a:r>
            <a:r>
              <a:rPr lang="fr-FR" dirty="0" smtClean="0"/>
              <a:t>Stopper les pratiques illégales sur le territoire en matière d’environnement et biodiversité</a:t>
            </a:r>
            <a:endParaRPr lang="fr-FR" dirty="0"/>
          </a:p>
          <a:p>
            <a:pPr marL="68580" indent="0">
              <a:buNone/>
            </a:pPr>
            <a:endParaRPr lang="fr-FR" dirty="0"/>
          </a:p>
          <a:p>
            <a:pPr marL="68580" indent="0">
              <a:buNone/>
            </a:pPr>
            <a:r>
              <a:rPr lang="fr-FR" b="1" dirty="0"/>
              <a:t>Résultats : </a:t>
            </a:r>
          </a:p>
          <a:p>
            <a:pPr>
              <a:buFont typeface="Wingdings" panose="05000000000000000000" pitchFamily="2" charset="2"/>
              <a:buChar char="ü"/>
            </a:pPr>
            <a:r>
              <a:rPr lang="fr-FR" b="1" dirty="0" smtClean="0">
                <a:solidFill>
                  <a:schemeClr val="tx1"/>
                </a:solidFill>
              </a:rPr>
              <a:t>1 contribution </a:t>
            </a:r>
            <a:r>
              <a:rPr lang="fr-FR" dirty="0" smtClean="0">
                <a:solidFill>
                  <a:schemeClr val="tx1"/>
                </a:solidFill>
              </a:rPr>
              <a:t>à la consultation publique sur le complexe sportif à LG</a:t>
            </a:r>
          </a:p>
          <a:p>
            <a:pPr>
              <a:buFont typeface="Wingdings" panose="05000000000000000000" pitchFamily="2" charset="2"/>
              <a:buChar char="ü"/>
            </a:pPr>
            <a:r>
              <a:rPr lang="fr-FR" b="1" dirty="0" smtClean="0">
                <a:solidFill>
                  <a:schemeClr val="tx1"/>
                </a:solidFill>
              </a:rPr>
              <a:t>1 réunion + 1 demande de réunion publique</a:t>
            </a:r>
            <a:r>
              <a:rPr lang="fr-FR" dirty="0" smtClean="0">
                <a:solidFill>
                  <a:schemeClr val="tx1"/>
                </a:solidFill>
              </a:rPr>
              <a:t> sur l’entretien des haies à LG</a:t>
            </a:r>
          </a:p>
          <a:p>
            <a:pPr>
              <a:buFont typeface="Wingdings" panose="05000000000000000000" pitchFamily="2" charset="2"/>
              <a:buChar char="ü"/>
            </a:pPr>
            <a:r>
              <a:rPr lang="fr-FR" b="1" dirty="0" smtClean="0">
                <a:solidFill>
                  <a:schemeClr val="tx1"/>
                </a:solidFill>
              </a:rPr>
              <a:t>1 remontée d’illégalité </a:t>
            </a:r>
            <a:r>
              <a:rPr lang="fr-FR" dirty="0" smtClean="0">
                <a:solidFill>
                  <a:schemeClr val="tx1"/>
                </a:solidFill>
              </a:rPr>
              <a:t>auprès de l’OFB à LG</a:t>
            </a:r>
          </a:p>
          <a:p>
            <a:pPr>
              <a:buFont typeface="Wingdings" panose="05000000000000000000" pitchFamily="2" charset="2"/>
              <a:buChar char="ü"/>
            </a:pPr>
            <a:endParaRPr lang="fr-FR" dirty="0">
              <a:solidFill>
                <a:schemeClr val="tx1"/>
              </a:solidFill>
            </a:endParaRPr>
          </a:p>
          <a:p>
            <a:pPr marL="68580" indent="0">
              <a:buNone/>
            </a:pPr>
            <a:r>
              <a:rPr lang="fr-FR" b="1" dirty="0" smtClean="0">
                <a:solidFill>
                  <a:schemeClr val="tx1"/>
                </a:solidFill>
              </a:rPr>
              <a:t>A suivre et relancer : </a:t>
            </a:r>
          </a:p>
          <a:p>
            <a:pPr>
              <a:buFont typeface="Wingdings" panose="05000000000000000000" pitchFamily="2" charset="2"/>
              <a:buChar char="ü"/>
            </a:pPr>
            <a:r>
              <a:rPr lang="fr-FR" dirty="0" smtClean="0">
                <a:solidFill>
                  <a:schemeClr val="tx1"/>
                </a:solidFill>
              </a:rPr>
              <a:t>Les nids artificiels d’hirondelle au complexe sportif </a:t>
            </a:r>
          </a:p>
          <a:p>
            <a:pPr>
              <a:buFont typeface="Wingdings" panose="05000000000000000000" pitchFamily="2" charset="2"/>
              <a:buChar char="ü"/>
            </a:pPr>
            <a:r>
              <a:rPr lang="fr-FR" dirty="0">
                <a:solidFill>
                  <a:schemeClr val="tx1"/>
                </a:solidFill>
              </a:rPr>
              <a:t>Réunion publique sur les haies</a:t>
            </a:r>
          </a:p>
          <a:p>
            <a:pPr>
              <a:buFont typeface="Wingdings" panose="05000000000000000000" pitchFamily="2" charset="2"/>
              <a:buChar char="ü"/>
            </a:pPr>
            <a:r>
              <a:rPr lang="fr-FR" dirty="0" smtClean="0">
                <a:solidFill>
                  <a:schemeClr val="tx1"/>
                </a:solidFill>
              </a:rPr>
              <a:t>Le dossier de l’OFB</a:t>
            </a:r>
          </a:p>
          <a:p>
            <a:pPr>
              <a:buFont typeface="Wingdings" panose="05000000000000000000" pitchFamily="2" charset="2"/>
              <a:buChar char="ü"/>
            </a:pPr>
            <a:endParaRPr lang="fr-FR" b="1" dirty="0"/>
          </a:p>
          <a:p>
            <a:pPr marL="68580" indent="0">
              <a:buNone/>
            </a:pPr>
            <a:r>
              <a:rPr lang="fr-FR" b="1" dirty="0" smtClean="0"/>
              <a:t>Coordination </a:t>
            </a:r>
            <a:r>
              <a:rPr lang="fr-FR" dirty="0" smtClean="0"/>
              <a:t>: En 2021 : Alexis, Hubert et Julie</a:t>
            </a:r>
          </a:p>
          <a:p>
            <a:pPr marL="68580" indent="0">
              <a:buNone/>
            </a:pPr>
            <a:r>
              <a:rPr lang="fr-FR" dirty="0"/>
              <a:t>	 </a:t>
            </a:r>
            <a:r>
              <a:rPr lang="fr-FR" dirty="0" smtClean="0"/>
              <a:t>         </a:t>
            </a:r>
            <a:r>
              <a:rPr lang="fr-FR" b="1" dirty="0" smtClean="0">
                <a:solidFill>
                  <a:srgbClr val="FF0000"/>
                </a:solidFill>
              </a:rPr>
              <a:t>En 2022 : ? </a:t>
            </a:r>
            <a:endParaRPr lang="fr-FR" b="1" dirty="0">
              <a:solidFill>
                <a:srgbClr val="FF0000"/>
              </a:solidFill>
            </a:endParaRPr>
          </a:p>
          <a:p>
            <a:pPr marL="68580" indent="0">
              <a:buNone/>
            </a:pPr>
            <a:r>
              <a:rPr lang="fr-FR" b="1" dirty="0"/>
              <a:t>Partenaires</a:t>
            </a:r>
            <a:r>
              <a:rPr lang="fr-FR" dirty="0"/>
              <a:t> </a:t>
            </a:r>
            <a:r>
              <a:rPr lang="fr-FR" dirty="0" smtClean="0"/>
              <a:t>:</a:t>
            </a:r>
            <a:endParaRPr lang="fr-FR" dirty="0"/>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2081" y="1891107"/>
            <a:ext cx="2051889" cy="1401942"/>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6096" y="4783232"/>
            <a:ext cx="1311401" cy="1311401"/>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7345" y="4783232"/>
            <a:ext cx="1271276" cy="1271276"/>
          </a:xfrm>
          <a:prstGeom prst="rect">
            <a:avLst/>
          </a:prstGeom>
        </p:spPr>
      </p:pic>
      <p:sp>
        <p:nvSpPr>
          <p:cNvPr id="11" name="Flèche droite 10"/>
          <p:cNvSpPr/>
          <p:nvPr/>
        </p:nvSpPr>
        <p:spPr>
          <a:xfrm>
            <a:off x="6878138" y="5319909"/>
            <a:ext cx="371533" cy="199573"/>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2090" y="2868938"/>
            <a:ext cx="2122886" cy="1592164"/>
          </a:xfrm>
          <a:prstGeom prst="rect">
            <a:avLst/>
          </a:prstGeom>
        </p:spPr>
      </p:pic>
      <p:sp>
        <p:nvSpPr>
          <p:cNvPr id="12" name="ZoneTexte 11"/>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pic>
        <p:nvPicPr>
          <p:cNvPr id="6" name="Image 5"/>
          <p:cNvPicPr>
            <a:picLocks noChangeAspect="1"/>
          </p:cNvPicPr>
          <p:nvPr/>
        </p:nvPicPr>
        <p:blipFill rotWithShape="1">
          <a:blip r:embed="rId6"/>
          <a:srcRect r="17625"/>
          <a:stretch/>
        </p:blipFill>
        <p:spPr>
          <a:xfrm>
            <a:off x="7556685" y="1572233"/>
            <a:ext cx="972923" cy="942975"/>
          </a:xfrm>
          <a:prstGeom prst="rect">
            <a:avLst/>
          </a:prstGeom>
        </p:spPr>
      </p:pic>
    </p:spTree>
    <p:extLst>
      <p:ext uri="{BB962C8B-B14F-4D97-AF65-F5344CB8AC3E}">
        <p14:creationId xmlns:p14="http://schemas.microsoft.com/office/powerpoint/2010/main" val="4252330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0903" y="3950310"/>
            <a:ext cx="1465337" cy="1465337"/>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9375" y="5267135"/>
            <a:ext cx="824428" cy="916611"/>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3731" y="2128883"/>
            <a:ext cx="1500758" cy="850430"/>
          </a:xfrm>
          <a:prstGeom prst="rect">
            <a:avLst/>
          </a:prstGeom>
        </p:spPr>
      </p:pic>
      <p:pic>
        <p:nvPicPr>
          <p:cNvPr id="9" name="Imag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4028" y="3160130"/>
            <a:ext cx="1969392" cy="984696"/>
          </a:xfrm>
          <a:prstGeom prst="rect">
            <a:avLst/>
          </a:prstGeom>
        </p:spPr>
      </p:pic>
      <p:sp>
        <p:nvSpPr>
          <p:cNvPr id="2" name="Titre 1"/>
          <p:cNvSpPr>
            <a:spLocks noGrp="1"/>
          </p:cNvSpPr>
          <p:nvPr>
            <p:ph type="title"/>
          </p:nvPr>
        </p:nvSpPr>
        <p:spPr>
          <a:xfrm>
            <a:off x="899592" y="476672"/>
            <a:ext cx="7848872" cy="648072"/>
          </a:xfrm>
        </p:spPr>
        <p:txBody>
          <a:bodyPr>
            <a:normAutofit fontScale="90000"/>
          </a:bodyPr>
          <a:lstStyle/>
          <a:p>
            <a:pPr algn="r"/>
            <a:r>
              <a:rPr lang="fr-FR" dirty="0"/>
              <a:t>Revue </a:t>
            </a:r>
            <a:r>
              <a:rPr lang="fr-FR" dirty="0" smtClean="0"/>
              <a:t>2021 : Communication </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sp>
        <p:nvSpPr>
          <p:cNvPr id="3" name="Espace réservé du contenu 2"/>
          <p:cNvSpPr>
            <a:spLocks noGrp="1"/>
          </p:cNvSpPr>
          <p:nvPr>
            <p:ph idx="1"/>
          </p:nvPr>
        </p:nvSpPr>
        <p:spPr>
          <a:xfrm>
            <a:off x="503040" y="1203096"/>
            <a:ext cx="5005064" cy="1008112"/>
          </a:xfrm>
        </p:spPr>
        <p:txBody>
          <a:bodyPr>
            <a:noAutofit/>
          </a:bodyPr>
          <a:lstStyle/>
          <a:p>
            <a:pPr marL="68580" indent="0">
              <a:buNone/>
            </a:pPr>
            <a:r>
              <a:rPr lang="fr-FR" sz="1600" b="1" dirty="0"/>
              <a:t>Objectif : </a:t>
            </a:r>
            <a:r>
              <a:rPr lang="fr-FR" sz="1600" dirty="0" smtClean="0"/>
              <a:t>Augmenter la visibilité des </a:t>
            </a:r>
            <a:r>
              <a:rPr lang="fr-FR" sz="1600" dirty="0" err="1" smtClean="0"/>
              <a:t>GarnemAnts</a:t>
            </a:r>
            <a:r>
              <a:rPr lang="fr-FR" sz="1600" dirty="0" smtClean="0"/>
              <a:t> pour diffuser les bonnes pratiques</a:t>
            </a:r>
          </a:p>
          <a:p>
            <a:pPr marL="68580" indent="0">
              <a:buNone/>
            </a:pPr>
            <a:endParaRPr lang="fr-FR" sz="1600" dirty="0"/>
          </a:p>
          <a:p>
            <a:pPr marL="68580" indent="0">
              <a:buNone/>
            </a:pPr>
            <a:r>
              <a:rPr lang="fr-FR" sz="1600" b="1" dirty="0"/>
              <a:t>Médias : </a:t>
            </a:r>
          </a:p>
          <a:p>
            <a:pPr>
              <a:buFont typeface="Wingdings" panose="05000000000000000000" pitchFamily="2" charset="2"/>
              <a:buChar char="ü"/>
            </a:pPr>
            <a:r>
              <a:rPr lang="fr-FR" sz="1600" dirty="0" smtClean="0"/>
              <a:t>Page et groupe Facebook</a:t>
            </a:r>
          </a:p>
          <a:p>
            <a:pPr>
              <a:buFont typeface="Wingdings" panose="05000000000000000000" pitchFamily="2" charset="2"/>
              <a:buChar char="ü"/>
            </a:pPr>
            <a:r>
              <a:rPr lang="fr-FR" sz="1600" dirty="0"/>
              <a:t>Site Internet et forum</a:t>
            </a:r>
          </a:p>
          <a:p>
            <a:pPr>
              <a:buFont typeface="Wingdings" panose="05000000000000000000" pitchFamily="2" charset="2"/>
              <a:buChar char="ü"/>
            </a:pPr>
            <a:r>
              <a:rPr lang="fr-FR" sz="1600" dirty="0" smtClean="0"/>
              <a:t>Nombreux relais presse et radio</a:t>
            </a:r>
          </a:p>
          <a:p>
            <a:pPr>
              <a:buFont typeface="Wingdings" panose="05000000000000000000" pitchFamily="2" charset="2"/>
              <a:buChar char="ü"/>
            </a:pPr>
            <a:r>
              <a:rPr lang="fr-FR" sz="1600" dirty="0" smtClean="0"/>
              <a:t>Plateaux TV et reportage</a:t>
            </a:r>
          </a:p>
          <a:p>
            <a:pPr>
              <a:buFont typeface="Wingdings" panose="05000000000000000000" pitchFamily="2" charset="2"/>
              <a:buChar char="ü"/>
            </a:pPr>
            <a:r>
              <a:rPr lang="fr-FR" sz="1600" dirty="0" smtClean="0"/>
              <a:t>Page Instagram </a:t>
            </a:r>
            <a:r>
              <a:rPr lang="fr-FR" sz="1600" b="1" dirty="0" smtClean="0"/>
              <a:t>– à maintenir ? </a:t>
            </a:r>
          </a:p>
          <a:p>
            <a:pPr>
              <a:buFont typeface="Wingdings" panose="05000000000000000000" pitchFamily="2" charset="2"/>
              <a:buChar char="ü"/>
            </a:pPr>
            <a:r>
              <a:rPr lang="fr-FR" sz="1600" b="1" dirty="0" smtClean="0"/>
              <a:t>33 </a:t>
            </a:r>
            <a:r>
              <a:rPr lang="fr-FR" sz="1600" dirty="0" smtClean="0"/>
              <a:t>articles et interview</a:t>
            </a:r>
            <a:endParaRPr lang="fr-FR" sz="1600" dirty="0"/>
          </a:p>
          <a:p>
            <a:pPr>
              <a:buFont typeface="Wingdings" panose="05000000000000000000" pitchFamily="2" charset="2"/>
              <a:buChar char="ü"/>
            </a:pPr>
            <a:endParaRPr lang="fr-FR" sz="1600" dirty="0"/>
          </a:p>
          <a:p>
            <a:pPr marL="68580" indent="0">
              <a:buNone/>
            </a:pPr>
            <a:r>
              <a:rPr lang="fr-FR" sz="1600" b="1" dirty="0" smtClean="0"/>
              <a:t>Coordination </a:t>
            </a:r>
            <a:r>
              <a:rPr lang="fr-FR" sz="1600" dirty="0"/>
              <a:t>: Julie (RP, Facebook, coordination </a:t>
            </a:r>
            <a:r>
              <a:rPr lang="fr-FR" sz="1600" dirty="0" err="1"/>
              <a:t>com</a:t>
            </a:r>
            <a:r>
              <a:rPr lang="fr-FR" sz="1600" dirty="0"/>
              <a:t> générale), Alexis </a:t>
            </a:r>
            <a:r>
              <a:rPr lang="fr-FR" sz="1600" dirty="0" smtClean="0"/>
              <a:t>(FB), Antoine </a:t>
            </a:r>
            <a:r>
              <a:rPr lang="fr-FR" sz="1600" dirty="0"/>
              <a:t>(site web), Rodolphe </a:t>
            </a:r>
            <a:r>
              <a:rPr lang="fr-FR" sz="1600" dirty="0" smtClean="0"/>
              <a:t>(Instagram)</a:t>
            </a:r>
            <a:endParaRPr lang="fr-FR" sz="1600" dirty="0"/>
          </a:p>
        </p:txBody>
      </p:sp>
      <p:pic>
        <p:nvPicPr>
          <p:cNvPr id="4" name="Imag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99207" y="1199613"/>
            <a:ext cx="2016394" cy="1344439"/>
          </a:xfrm>
          <a:prstGeom prst="rect">
            <a:avLst/>
          </a:prstGeom>
        </p:spPr>
      </p:pic>
      <p:pic>
        <p:nvPicPr>
          <p:cNvPr id="8" name="Imag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0236" y="2769539"/>
            <a:ext cx="1720196" cy="566141"/>
          </a:xfrm>
          <a:prstGeom prst="rect">
            <a:avLst/>
          </a:prstGeom>
        </p:spPr>
      </p:pic>
      <p:pic>
        <p:nvPicPr>
          <p:cNvPr id="10" name="Imag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32363" y="3645474"/>
            <a:ext cx="1535941" cy="686961"/>
          </a:xfrm>
          <a:prstGeom prst="rect">
            <a:avLst/>
          </a:prstGeom>
        </p:spPr>
      </p:pic>
      <p:pic>
        <p:nvPicPr>
          <p:cNvPr id="12" name="Imag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90999" y="4515594"/>
            <a:ext cx="1177305" cy="588653"/>
          </a:xfrm>
          <a:prstGeom prst="rect">
            <a:avLst/>
          </a:prstGeom>
        </p:spPr>
      </p:pic>
      <p:pic>
        <p:nvPicPr>
          <p:cNvPr id="14" name="Imag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9592" y="5516823"/>
            <a:ext cx="2267744" cy="628068"/>
          </a:xfrm>
          <a:prstGeom prst="rect">
            <a:avLst/>
          </a:prstGeom>
        </p:spPr>
      </p:pic>
      <p:pic>
        <p:nvPicPr>
          <p:cNvPr id="15" name="Image 14"/>
          <p:cNvPicPr>
            <a:picLocks noChangeAspect="1"/>
          </p:cNvPicPr>
          <p:nvPr/>
        </p:nvPicPr>
        <p:blipFill>
          <a:blip r:embed="rId11"/>
          <a:stretch>
            <a:fillRect/>
          </a:stretch>
        </p:blipFill>
        <p:spPr>
          <a:xfrm>
            <a:off x="3791585" y="5510791"/>
            <a:ext cx="2437085" cy="634100"/>
          </a:xfrm>
          <a:prstGeom prst="rect">
            <a:avLst/>
          </a:prstGeom>
        </p:spPr>
      </p:pic>
      <p:sp>
        <p:nvSpPr>
          <p:cNvPr id="16" name="ZoneTexte 15"/>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pic>
        <p:nvPicPr>
          <p:cNvPr id="17" name="Image 16"/>
          <p:cNvPicPr>
            <a:picLocks noChangeAspect="1"/>
          </p:cNvPicPr>
          <p:nvPr/>
        </p:nvPicPr>
        <p:blipFill>
          <a:blip r:embed="rId12"/>
          <a:stretch>
            <a:fillRect/>
          </a:stretch>
        </p:blipFill>
        <p:spPr>
          <a:xfrm>
            <a:off x="7608009" y="5297921"/>
            <a:ext cx="1085850" cy="885825"/>
          </a:xfrm>
          <a:prstGeom prst="rect">
            <a:avLst/>
          </a:prstGeom>
        </p:spPr>
      </p:pic>
    </p:spTree>
    <p:extLst>
      <p:ext uri="{BB962C8B-B14F-4D97-AF65-F5344CB8AC3E}">
        <p14:creationId xmlns:p14="http://schemas.microsoft.com/office/powerpoint/2010/main" val="1528641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476672"/>
            <a:ext cx="7848872" cy="648072"/>
          </a:xfrm>
        </p:spPr>
        <p:txBody>
          <a:bodyPr>
            <a:normAutofit fontScale="90000"/>
          </a:bodyPr>
          <a:lstStyle/>
          <a:p>
            <a:pPr algn="r"/>
            <a:r>
              <a:rPr lang="fr-FR" dirty="0"/>
              <a:t>Revue </a:t>
            </a:r>
            <a:r>
              <a:rPr lang="fr-FR" dirty="0" smtClean="0"/>
              <a:t>2021 : Communication </a:t>
            </a:r>
            <a:endParaRPr lang="fr-FR" dirty="0"/>
          </a:p>
        </p:txBody>
      </p:sp>
      <p:sp>
        <p:nvSpPr>
          <p:cNvPr id="5" name="Espace réservé du contenu 3"/>
          <p:cNvSpPr txBox="1">
            <a:spLocks/>
          </p:cNvSpPr>
          <p:nvPr/>
        </p:nvSpPr>
        <p:spPr>
          <a:xfrm>
            <a:off x="611560" y="1916832"/>
            <a:ext cx="3816424" cy="45365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fr-FR" sz="18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600533524"/>
              </p:ext>
            </p:extLst>
          </p:nvPr>
        </p:nvGraphicFramePr>
        <p:xfrm>
          <a:off x="349149" y="1196752"/>
          <a:ext cx="8471323" cy="5125720"/>
        </p:xfrm>
        <a:graphic>
          <a:graphicData uri="http://schemas.openxmlformats.org/drawingml/2006/table">
            <a:tbl>
              <a:tblPr firstRow="1" bandRow="1">
                <a:tableStyleId>{5C22544A-7EE6-4342-B048-85BDC9FD1C3A}</a:tableStyleId>
              </a:tblPr>
              <a:tblGrid>
                <a:gridCol w="1516380"/>
                <a:gridCol w="3930607"/>
                <a:gridCol w="3024336"/>
              </a:tblGrid>
              <a:tr h="370840">
                <a:tc>
                  <a:txBody>
                    <a:bodyPr/>
                    <a:lstStyle/>
                    <a:p>
                      <a:r>
                        <a:rPr lang="fr-FR" dirty="0" smtClean="0"/>
                        <a:t>Media</a:t>
                      </a:r>
                      <a:endParaRPr lang="fr-FR" dirty="0"/>
                    </a:p>
                  </a:txBody>
                  <a:tcPr/>
                </a:tc>
                <a:tc>
                  <a:txBody>
                    <a:bodyPr/>
                    <a:lstStyle/>
                    <a:p>
                      <a:r>
                        <a:rPr lang="fr-FR" dirty="0" smtClean="0"/>
                        <a:t>Nombre de personnes touchées (estimations)</a:t>
                      </a:r>
                      <a:endParaRPr lang="fr-FR" dirty="0"/>
                    </a:p>
                  </a:txBody>
                  <a:tcPr/>
                </a:tc>
                <a:tc>
                  <a:txBody>
                    <a:bodyPr/>
                    <a:lstStyle/>
                    <a:p>
                      <a:r>
                        <a:rPr lang="fr-FR" dirty="0" smtClean="0"/>
                        <a:t>Nombre de publication</a:t>
                      </a:r>
                      <a:endParaRPr lang="fr-FR" dirty="0"/>
                    </a:p>
                  </a:txBody>
                  <a:tcPr/>
                </a:tc>
              </a:tr>
              <a:tr h="370840">
                <a:tc>
                  <a:txBody>
                    <a:bodyPr/>
                    <a:lstStyle/>
                    <a:p>
                      <a:r>
                        <a:rPr lang="fr-FR" sz="1600" dirty="0" smtClean="0"/>
                        <a:t>Facebook</a:t>
                      </a:r>
                      <a:endParaRPr lang="fr-FR" sz="1600" dirty="0"/>
                    </a:p>
                  </a:txBody>
                  <a:tcPr/>
                </a:tc>
                <a:tc>
                  <a:txBody>
                    <a:bodyPr/>
                    <a:lstStyle/>
                    <a:p>
                      <a:r>
                        <a:rPr lang="fr-FR" sz="1600" b="1" dirty="0" smtClean="0"/>
                        <a:t>511</a:t>
                      </a:r>
                      <a:r>
                        <a:rPr lang="fr-FR" sz="1600" dirty="0" smtClean="0"/>
                        <a:t> membres du groupe</a:t>
                      </a:r>
                    </a:p>
                    <a:p>
                      <a:r>
                        <a:rPr lang="fr-FR" sz="1600" b="1" dirty="0" smtClean="0"/>
                        <a:t>14 750 </a:t>
                      </a:r>
                      <a:r>
                        <a:rPr lang="fr-FR" sz="1600" dirty="0" smtClean="0"/>
                        <a:t>spectateurs ces</a:t>
                      </a:r>
                      <a:r>
                        <a:rPr lang="fr-FR" sz="1600" baseline="0" dirty="0" smtClean="0"/>
                        <a:t> 3 derniers mois</a:t>
                      </a:r>
                    </a:p>
                    <a:p>
                      <a:r>
                        <a:rPr lang="fr-FR" sz="1600" b="1" baseline="0" dirty="0" smtClean="0"/>
                        <a:t>320</a:t>
                      </a:r>
                      <a:r>
                        <a:rPr lang="fr-FR" sz="1600" baseline="0" dirty="0" smtClean="0"/>
                        <a:t> mentions J’aime de la page</a:t>
                      </a:r>
                    </a:p>
                  </a:txBody>
                  <a:tcPr/>
                </a:tc>
                <a:tc>
                  <a:txBody>
                    <a:bodyPr/>
                    <a:lstStyle/>
                    <a:p>
                      <a:endParaRPr lang="fr-FR" sz="1600" dirty="0"/>
                    </a:p>
                  </a:txBody>
                  <a:tcPr/>
                </a:tc>
              </a:tr>
              <a:tr h="370840">
                <a:tc>
                  <a:txBody>
                    <a:bodyPr/>
                    <a:lstStyle/>
                    <a:p>
                      <a:r>
                        <a:rPr lang="fr-FR" sz="1600" dirty="0" smtClean="0"/>
                        <a:t>Site web</a:t>
                      </a:r>
                      <a:endParaRPr lang="fr-FR" sz="1600" dirty="0"/>
                    </a:p>
                  </a:txBody>
                  <a:tcPr/>
                </a:tc>
                <a:tc>
                  <a:txBody>
                    <a:bodyPr/>
                    <a:lstStyle/>
                    <a:p>
                      <a:r>
                        <a:rPr lang="fr-FR" sz="1600" b="1" dirty="0" smtClean="0"/>
                        <a:t>31</a:t>
                      </a:r>
                      <a:r>
                        <a:rPr lang="fr-FR" sz="1600" dirty="0" smtClean="0"/>
                        <a:t> Inscrits sur</a:t>
                      </a:r>
                      <a:r>
                        <a:rPr lang="fr-FR" sz="1600" baseline="0" dirty="0" smtClean="0"/>
                        <a:t> le forum</a:t>
                      </a:r>
                      <a:endParaRPr lang="fr-FR" sz="1600" dirty="0"/>
                    </a:p>
                  </a:txBody>
                  <a:tcPr/>
                </a:tc>
                <a:tc>
                  <a:txBody>
                    <a:bodyPr/>
                    <a:lstStyle/>
                    <a:p>
                      <a:endParaRPr lang="fr-FR" sz="1600" dirty="0"/>
                    </a:p>
                  </a:txBody>
                  <a:tcPr/>
                </a:tc>
              </a:tr>
              <a:tr h="370840">
                <a:tc>
                  <a:txBody>
                    <a:bodyPr/>
                    <a:lstStyle/>
                    <a:p>
                      <a:r>
                        <a:rPr lang="fr-FR" sz="1600" dirty="0" smtClean="0"/>
                        <a:t>Presse locale</a:t>
                      </a:r>
                      <a:endParaRPr lang="fr-FR" sz="1600" dirty="0"/>
                    </a:p>
                  </a:txBody>
                  <a:tcPr/>
                </a:tc>
                <a:tc>
                  <a:txBody>
                    <a:bodyPr/>
                    <a:lstStyle/>
                    <a:p>
                      <a:r>
                        <a:rPr lang="fr-FR" sz="1600" dirty="0" smtClean="0"/>
                        <a:t>?</a:t>
                      </a:r>
                    </a:p>
                    <a:p>
                      <a:r>
                        <a:rPr lang="fr-FR" sz="1600" dirty="0" smtClean="0"/>
                        <a:t>7 500 personnes</a:t>
                      </a:r>
                    </a:p>
                    <a:p>
                      <a:r>
                        <a:rPr lang="fr-FR" sz="1600" dirty="0" smtClean="0"/>
                        <a:t>4 000 personnes</a:t>
                      </a:r>
                      <a:endParaRPr lang="fr-FR" sz="1600" dirty="0"/>
                    </a:p>
                  </a:txBody>
                  <a:tcPr/>
                </a:tc>
                <a:tc>
                  <a:txBody>
                    <a:bodyPr/>
                    <a:lstStyle/>
                    <a:p>
                      <a:r>
                        <a:rPr lang="fr-FR" sz="1600" b="1" dirty="0" smtClean="0"/>
                        <a:t>8</a:t>
                      </a:r>
                      <a:r>
                        <a:rPr lang="fr-FR" sz="1600" dirty="0" smtClean="0"/>
                        <a:t> (Ouest France)</a:t>
                      </a:r>
                    </a:p>
                    <a:p>
                      <a:r>
                        <a:rPr lang="fr-FR" sz="1600" b="1" dirty="0" smtClean="0"/>
                        <a:t>3</a:t>
                      </a:r>
                      <a:r>
                        <a:rPr lang="fr-FR" sz="1600" dirty="0" smtClean="0"/>
                        <a:t> (Courrier Vendéen)</a:t>
                      </a:r>
                    </a:p>
                    <a:p>
                      <a:r>
                        <a:rPr lang="fr-FR" sz="1600" b="1" dirty="0" smtClean="0"/>
                        <a:t>1</a:t>
                      </a:r>
                      <a:r>
                        <a:rPr lang="fr-FR" sz="1600" dirty="0" smtClean="0"/>
                        <a:t> (</a:t>
                      </a:r>
                      <a:r>
                        <a:rPr lang="fr-FR" sz="1600" dirty="0" err="1" smtClean="0"/>
                        <a:t>Garnach’Info</a:t>
                      </a:r>
                      <a:r>
                        <a:rPr lang="fr-FR" sz="1600" dirty="0" smtClean="0"/>
                        <a:t>)</a:t>
                      </a:r>
                      <a:endParaRPr lang="fr-FR" sz="1600" dirty="0"/>
                    </a:p>
                  </a:txBody>
                  <a:tcPr/>
                </a:tc>
              </a:tr>
              <a:tr h="370840">
                <a:tc>
                  <a:txBody>
                    <a:bodyPr/>
                    <a:lstStyle/>
                    <a:p>
                      <a:r>
                        <a:rPr lang="fr-FR" sz="1600" dirty="0" smtClean="0"/>
                        <a:t>TV</a:t>
                      </a:r>
                      <a:endParaRPr lang="fr-FR" sz="1600" dirty="0"/>
                    </a:p>
                  </a:txBody>
                  <a:tcPr/>
                </a:tc>
                <a:tc>
                  <a:txBody>
                    <a:bodyPr/>
                    <a:lstStyle/>
                    <a:p>
                      <a:r>
                        <a:rPr lang="fr-FR" sz="1600" dirty="0" smtClean="0"/>
                        <a:t>?</a:t>
                      </a:r>
                    </a:p>
                    <a:p>
                      <a:r>
                        <a:rPr lang="fr-FR" sz="1600" dirty="0" smtClean="0"/>
                        <a:t> 100</a:t>
                      </a:r>
                      <a:r>
                        <a:rPr lang="fr-FR" sz="1600" baseline="0" dirty="0" smtClean="0"/>
                        <a:t> 000 personnes</a:t>
                      </a:r>
                      <a:endParaRPr lang="fr-FR" sz="1600" dirty="0"/>
                    </a:p>
                  </a:txBody>
                  <a:tcPr/>
                </a:tc>
                <a:tc>
                  <a:txBody>
                    <a:bodyPr/>
                    <a:lstStyle/>
                    <a:p>
                      <a:r>
                        <a:rPr lang="fr-FR" sz="1600" b="1" dirty="0" smtClean="0"/>
                        <a:t>2</a:t>
                      </a:r>
                      <a:r>
                        <a:rPr lang="fr-FR" sz="1600" dirty="0" smtClean="0"/>
                        <a:t> (France 3 </a:t>
                      </a:r>
                      <a:r>
                        <a:rPr lang="fr-FR" sz="1600" dirty="0" err="1" smtClean="0"/>
                        <a:t>PdL</a:t>
                      </a:r>
                      <a:r>
                        <a:rPr lang="fr-FR" sz="1600" dirty="0" smtClean="0"/>
                        <a:t>)</a:t>
                      </a:r>
                    </a:p>
                    <a:p>
                      <a:r>
                        <a:rPr lang="fr-FR" sz="1600" b="1" dirty="0" smtClean="0"/>
                        <a:t>2</a:t>
                      </a:r>
                      <a:r>
                        <a:rPr lang="fr-FR" sz="1600" dirty="0" smtClean="0"/>
                        <a:t> TV Vendée</a:t>
                      </a:r>
                      <a:endParaRPr lang="fr-FR" sz="1600" dirty="0"/>
                    </a:p>
                  </a:txBody>
                  <a:tcPr/>
                </a:tc>
              </a:tr>
              <a:tr h="370840">
                <a:tc>
                  <a:txBody>
                    <a:bodyPr/>
                    <a:lstStyle/>
                    <a:p>
                      <a:r>
                        <a:rPr lang="fr-FR" sz="1600" dirty="0" smtClean="0"/>
                        <a:t>Radio</a:t>
                      </a:r>
                      <a:endParaRPr lang="fr-FR" sz="1600" dirty="0"/>
                    </a:p>
                  </a:txBody>
                  <a:tcPr/>
                </a:tc>
                <a:tc>
                  <a:txBody>
                    <a:bodyPr/>
                    <a:lstStyle/>
                    <a:p>
                      <a:r>
                        <a:rPr lang="fr-FR" sz="1600" dirty="0" smtClean="0"/>
                        <a:t>?</a:t>
                      </a:r>
                    </a:p>
                    <a:p>
                      <a:r>
                        <a:rPr lang="fr-FR" sz="1600" dirty="0" smtClean="0"/>
                        <a:t>?</a:t>
                      </a:r>
                    </a:p>
                    <a:p>
                      <a:r>
                        <a:rPr lang="fr-FR" sz="1600" dirty="0" smtClean="0"/>
                        <a:t>?</a:t>
                      </a:r>
                    </a:p>
                    <a:p>
                      <a:r>
                        <a:rPr lang="fr-FR" sz="1600" dirty="0" smtClean="0"/>
                        <a:t>?</a:t>
                      </a:r>
                      <a:endParaRPr lang="fr-FR" sz="1600" dirty="0"/>
                    </a:p>
                  </a:txBody>
                  <a:tcPr/>
                </a:tc>
                <a:tc>
                  <a:txBody>
                    <a:bodyPr/>
                    <a:lstStyle/>
                    <a:p>
                      <a:r>
                        <a:rPr lang="fr-FR" sz="1600" b="1" dirty="0" smtClean="0"/>
                        <a:t>3</a:t>
                      </a:r>
                      <a:r>
                        <a:rPr lang="fr-FR" sz="1600" dirty="0" smtClean="0"/>
                        <a:t> (</a:t>
                      </a:r>
                      <a:r>
                        <a:rPr lang="fr-FR" sz="1600" dirty="0" err="1" smtClean="0"/>
                        <a:t>Nov</a:t>
                      </a:r>
                      <a:r>
                        <a:rPr lang="fr-FR" sz="1600" dirty="0" smtClean="0"/>
                        <a:t> FM)</a:t>
                      </a:r>
                    </a:p>
                    <a:p>
                      <a:r>
                        <a:rPr lang="fr-FR" sz="1600" b="1" dirty="0" smtClean="0"/>
                        <a:t>2</a:t>
                      </a:r>
                      <a:r>
                        <a:rPr lang="fr-FR" sz="1600" dirty="0" smtClean="0"/>
                        <a:t> (RCF)</a:t>
                      </a:r>
                    </a:p>
                    <a:p>
                      <a:r>
                        <a:rPr lang="fr-FR" sz="1600" b="1" dirty="0" smtClean="0"/>
                        <a:t>1</a:t>
                      </a:r>
                      <a:r>
                        <a:rPr lang="fr-FR" sz="1600" dirty="0" smtClean="0"/>
                        <a:t> (Neptune FM)</a:t>
                      </a:r>
                    </a:p>
                    <a:p>
                      <a:r>
                        <a:rPr lang="fr-FR" sz="1600" b="1" dirty="0" smtClean="0"/>
                        <a:t>1</a:t>
                      </a:r>
                      <a:r>
                        <a:rPr lang="fr-FR" sz="1600" dirty="0" smtClean="0"/>
                        <a:t> (Virgin Radio)</a:t>
                      </a:r>
                      <a:endParaRPr lang="fr-FR" sz="1600" dirty="0"/>
                    </a:p>
                  </a:txBody>
                  <a:tcPr/>
                </a:tc>
              </a:tr>
              <a:tr h="370840">
                <a:tc>
                  <a:txBody>
                    <a:bodyPr/>
                    <a:lstStyle/>
                    <a:p>
                      <a:r>
                        <a:rPr lang="fr-FR" sz="1600" dirty="0" smtClean="0"/>
                        <a:t>Media web</a:t>
                      </a:r>
                      <a:endParaRPr lang="fr-FR" sz="1600" dirty="0"/>
                    </a:p>
                  </a:txBody>
                  <a:tcPr/>
                </a:tc>
                <a:tc>
                  <a:txBody>
                    <a:bodyPr/>
                    <a:lstStyle/>
                    <a:p>
                      <a:r>
                        <a:rPr lang="fr-FR" sz="1600" dirty="0" smtClean="0"/>
                        <a:t>?</a:t>
                      </a:r>
                    </a:p>
                    <a:p>
                      <a:r>
                        <a:rPr lang="fr-FR" sz="1600" dirty="0" smtClean="0"/>
                        <a:t>?</a:t>
                      </a:r>
                    </a:p>
                    <a:p>
                      <a:r>
                        <a:rPr lang="fr-FR" sz="1600" dirty="0" smtClean="0"/>
                        <a:t>?</a:t>
                      </a:r>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t>8</a:t>
                      </a:r>
                      <a:r>
                        <a:rPr lang="fr-FR" sz="1600" dirty="0" smtClean="0"/>
                        <a:t> (Ouest France web)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t>2</a:t>
                      </a:r>
                      <a:r>
                        <a:rPr lang="fr-FR" sz="1600" dirty="0" smtClean="0"/>
                        <a:t> (Les nouvelles de Challans)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t>1</a:t>
                      </a:r>
                      <a:r>
                        <a:rPr lang="fr-FR" sz="1600" dirty="0" smtClean="0"/>
                        <a:t> (ça commence par moi)</a:t>
                      </a:r>
                    </a:p>
                  </a:txBody>
                  <a:tcPr/>
                </a:tc>
              </a:tr>
            </a:tbl>
          </a:graphicData>
        </a:graphic>
      </p:graphicFrame>
      <p:sp>
        <p:nvSpPr>
          <p:cNvPr id="6" name="ZoneTexte 5"/>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spTree>
    <p:extLst>
      <p:ext uri="{BB962C8B-B14F-4D97-AF65-F5344CB8AC3E}">
        <p14:creationId xmlns:p14="http://schemas.microsoft.com/office/powerpoint/2010/main" val="296615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Ordre du jour</a:t>
            </a:r>
          </a:p>
        </p:txBody>
      </p:sp>
      <p:sp>
        <p:nvSpPr>
          <p:cNvPr id="3" name="Espace réservé du contenu 2"/>
          <p:cNvSpPr>
            <a:spLocks noGrp="1"/>
          </p:cNvSpPr>
          <p:nvPr>
            <p:ph idx="1"/>
          </p:nvPr>
        </p:nvSpPr>
        <p:spPr>
          <a:xfrm>
            <a:off x="1043492" y="2323652"/>
            <a:ext cx="7128908" cy="3508977"/>
          </a:xfrm>
        </p:spPr>
        <p:txBody>
          <a:bodyPr>
            <a:normAutofit lnSpcReduction="10000"/>
          </a:bodyPr>
          <a:lstStyle/>
          <a:p>
            <a:r>
              <a:rPr lang="fr-FR" dirty="0" smtClean="0"/>
              <a:t>Rapport moral</a:t>
            </a:r>
          </a:p>
          <a:p>
            <a:pPr lvl="1"/>
            <a:r>
              <a:rPr lang="fr-FR" dirty="0" smtClean="0"/>
              <a:t>Présentation des GarnemAnts</a:t>
            </a:r>
          </a:p>
          <a:p>
            <a:pPr lvl="1"/>
            <a:r>
              <a:rPr lang="fr-FR" dirty="0" smtClean="0"/>
              <a:t>Bilan </a:t>
            </a:r>
            <a:r>
              <a:rPr lang="fr-FR" dirty="0" smtClean="0"/>
              <a:t>des actions 2021</a:t>
            </a:r>
            <a:endParaRPr lang="fr-FR" dirty="0" smtClean="0"/>
          </a:p>
          <a:p>
            <a:pPr lvl="1"/>
            <a:r>
              <a:rPr lang="fr-FR" dirty="0" smtClean="0"/>
              <a:t>Focus sur les </a:t>
            </a:r>
            <a:r>
              <a:rPr lang="fr-FR" dirty="0" err="1" smtClean="0"/>
              <a:t>Rautardières</a:t>
            </a:r>
            <a:endParaRPr lang="fr-FR" dirty="0" smtClean="0"/>
          </a:p>
          <a:p>
            <a:pPr lvl="1"/>
            <a:r>
              <a:rPr lang="fr-FR" dirty="0" smtClean="0"/>
              <a:t>Approbation du rapport moral</a:t>
            </a:r>
            <a:endParaRPr lang="fr-FR" dirty="0" smtClean="0"/>
          </a:p>
          <a:p>
            <a:r>
              <a:rPr lang="fr-FR" dirty="0"/>
              <a:t>Calendrier et actions 2022</a:t>
            </a:r>
          </a:p>
          <a:p>
            <a:r>
              <a:rPr lang="fr-FR" dirty="0" smtClean="0"/>
              <a:t>Rapport financier</a:t>
            </a:r>
          </a:p>
          <a:p>
            <a:r>
              <a:rPr lang="fr-FR" dirty="0" smtClean="0"/>
              <a:t>Election des nouveaux membres du collectif d’animation</a:t>
            </a:r>
            <a:endParaRPr lang="fr-FR" dirty="0"/>
          </a:p>
          <a:p>
            <a:endParaRPr lang="fr-FR" dirty="0"/>
          </a:p>
        </p:txBody>
      </p:sp>
    </p:spTree>
    <p:extLst>
      <p:ext uri="{BB962C8B-B14F-4D97-AF65-F5344CB8AC3E}">
        <p14:creationId xmlns:p14="http://schemas.microsoft.com/office/powerpoint/2010/main" val="1025823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Partie </a:t>
            </a:r>
            <a:r>
              <a:rPr lang="fr-FR" dirty="0" smtClean="0"/>
              <a:t>1 suite </a:t>
            </a:r>
            <a:endParaRPr lang="fr-FR" dirty="0"/>
          </a:p>
        </p:txBody>
      </p:sp>
      <p:sp>
        <p:nvSpPr>
          <p:cNvPr id="3" name="Sous-titre 2"/>
          <p:cNvSpPr>
            <a:spLocks noGrp="1"/>
          </p:cNvSpPr>
          <p:nvPr>
            <p:ph type="subTitle" idx="1"/>
          </p:nvPr>
        </p:nvSpPr>
        <p:spPr/>
        <p:txBody>
          <a:bodyPr/>
          <a:lstStyle/>
          <a:p>
            <a:r>
              <a:rPr lang="fr-FR" dirty="0"/>
              <a:t>Point d’avancement les </a:t>
            </a:r>
            <a:r>
              <a:rPr lang="fr-FR" dirty="0" err="1"/>
              <a:t>Rautardières</a:t>
            </a:r>
            <a:endParaRPr lang="fr-FR" dirty="0"/>
          </a:p>
        </p:txBody>
      </p:sp>
    </p:spTree>
    <p:extLst>
      <p:ext uri="{BB962C8B-B14F-4D97-AF65-F5344CB8AC3E}">
        <p14:creationId xmlns:p14="http://schemas.microsoft.com/office/powerpoint/2010/main" val="3176074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sz="3600" dirty="0" err="1" smtClean="0"/>
              <a:t>Rautardières</a:t>
            </a:r>
            <a:r>
              <a:rPr lang="fr-FR" sz="3600" dirty="0" smtClean="0"/>
              <a:t> : historique 2021</a:t>
            </a:r>
            <a:endParaRPr lang="fr-FR" sz="3600" dirty="0"/>
          </a:p>
        </p:txBody>
      </p:sp>
      <p:sp>
        <p:nvSpPr>
          <p:cNvPr id="4" name="Espace réservé du contenu 3"/>
          <p:cNvSpPr>
            <a:spLocks noGrp="1"/>
          </p:cNvSpPr>
          <p:nvPr>
            <p:ph idx="1"/>
          </p:nvPr>
        </p:nvSpPr>
        <p:spPr>
          <a:xfrm>
            <a:off x="467544" y="1700808"/>
            <a:ext cx="7992888" cy="4536504"/>
          </a:xfrm>
        </p:spPr>
        <p:txBody>
          <a:bodyPr>
            <a:normAutofit fontScale="92500" lnSpcReduction="10000"/>
          </a:bodyPr>
          <a:lstStyle/>
          <a:p>
            <a:pPr>
              <a:buFont typeface="Wingdings" panose="05000000000000000000" pitchFamily="2" charset="2"/>
              <a:buChar char="ü"/>
            </a:pPr>
            <a:r>
              <a:rPr lang="fr-FR" sz="2000" dirty="0" smtClean="0"/>
              <a:t>13 juin : signature de la convention de la mise à disposition du terrain</a:t>
            </a:r>
          </a:p>
          <a:p>
            <a:pPr>
              <a:buFont typeface="Wingdings" panose="05000000000000000000" pitchFamily="2" charset="2"/>
              <a:buChar char="ü"/>
            </a:pPr>
            <a:r>
              <a:rPr lang="fr-FR" sz="2000" dirty="0" smtClean="0"/>
              <a:t>Fin septembre : accord de subvention pour 16000 € </a:t>
            </a:r>
          </a:p>
          <a:p>
            <a:pPr marL="68580" indent="0">
              <a:buNone/>
            </a:pPr>
            <a:r>
              <a:rPr lang="fr-FR" sz="2000" dirty="0"/>
              <a:t> </a:t>
            </a:r>
            <a:r>
              <a:rPr lang="fr-FR" sz="2000" dirty="0" smtClean="0"/>
              <a:t>   (80% de 20 000 € de dépenses)</a:t>
            </a:r>
          </a:p>
          <a:p>
            <a:pPr>
              <a:buFont typeface="Wingdings" panose="05000000000000000000" pitchFamily="2" charset="2"/>
              <a:buChar char="ü"/>
            </a:pPr>
            <a:r>
              <a:rPr lang="fr-FR" sz="2000" dirty="0" smtClean="0"/>
              <a:t>6 novembre : début des travaux d’aménagement</a:t>
            </a:r>
            <a:r>
              <a:rPr lang="fr-FR" sz="2000" dirty="0"/>
              <a:t>	</a:t>
            </a:r>
            <a:endParaRPr lang="fr-FR" sz="2000" dirty="0" smtClean="0"/>
          </a:p>
          <a:p>
            <a:pPr lvl="2">
              <a:buFont typeface="Courier New" panose="02070309020205020404" pitchFamily="49" charset="0"/>
              <a:buChar char="o"/>
            </a:pPr>
            <a:r>
              <a:rPr lang="fr-FR" sz="1500" dirty="0" err="1"/>
              <a:t>Busage</a:t>
            </a:r>
            <a:r>
              <a:rPr lang="fr-FR" sz="1500" dirty="0"/>
              <a:t> de l’entrée</a:t>
            </a:r>
          </a:p>
          <a:p>
            <a:pPr lvl="2">
              <a:buFont typeface="Courier New" panose="02070309020205020404" pitchFamily="49" charset="0"/>
              <a:buChar char="o"/>
            </a:pPr>
            <a:r>
              <a:rPr lang="fr-FR" sz="1500" dirty="0" smtClean="0"/>
              <a:t>Aménagement d’une zone d’accueil et de stationnement</a:t>
            </a:r>
          </a:p>
          <a:p>
            <a:pPr lvl="2">
              <a:buFont typeface="Courier New" panose="02070309020205020404" pitchFamily="49" charset="0"/>
              <a:buChar char="o"/>
            </a:pPr>
            <a:r>
              <a:rPr lang="fr-FR" sz="1500" dirty="0" smtClean="0"/>
              <a:t>Création d’un merlon à l’entrée</a:t>
            </a:r>
          </a:p>
          <a:p>
            <a:pPr lvl="2">
              <a:buFont typeface="Courier New" panose="02070309020205020404" pitchFamily="49" charset="0"/>
              <a:buChar char="o"/>
            </a:pPr>
            <a:r>
              <a:rPr lang="fr-FR" sz="1500" dirty="0" smtClean="0"/>
              <a:t>Réservation des gaines électriques</a:t>
            </a:r>
          </a:p>
          <a:p>
            <a:pPr lvl="2">
              <a:buFont typeface="Courier New" panose="02070309020205020404" pitchFamily="49" charset="0"/>
              <a:buChar char="o"/>
            </a:pPr>
            <a:r>
              <a:rPr lang="fr-FR" sz="1500" dirty="0" smtClean="0"/>
              <a:t>Forage du puits</a:t>
            </a:r>
          </a:p>
          <a:p>
            <a:pPr lvl="2">
              <a:buFont typeface="Courier New" panose="02070309020205020404" pitchFamily="49" charset="0"/>
              <a:buChar char="o"/>
            </a:pPr>
            <a:r>
              <a:rPr lang="fr-FR" sz="1500" dirty="0" smtClean="0"/>
              <a:t>Creusement de la mare</a:t>
            </a:r>
          </a:p>
          <a:p>
            <a:pPr lvl="2">
              <a:buFont typeface="Courier New" panose="02070309020205020404" pitchFamily="49" charset="0"/>
              <a:buChar char="o"/>
            </a:pPr>
            <a:r>
              <a:rPr lang="fr-FR" sz="1500" dirty="0" smtClean="0"/>
              <a:t>Formation du théâtre de verdure</a:t>
            </a:r>
          </a:p>
          <a:p>
            <a:pPr lvl="2">
              <a:buFont typeface="Courier New" panose="02070309020205020404" pitchFamily="49" charset="0"/>
              <a:buChar char="o"/>
            </a:pPr>
            <a:r>
              <a:rPr lang="fr-FR" sz="1500" dirty="0" smtClean="0"/>
              <a:t>WC et abris de jardin </a:t>
            </a:r>
          </a:p>
          <a:p>
            <a:pPr lvl="2">
              <a:buFont typeface="Courier New" panose="02070309020205020404" pitchFamily="49" charset="0"/>
              <a:buChar char="o"/>
            </a:pPr>
            <a:r>
              <a:rPr lang="fr-FR" sz="1500" dirty="0" smtClean="0"/>
              <a:t>Clôture pour la forêt comestible</a:t>
            </a:r>
          </a:p>
          <a:p>
            <a:pPr lvl="2">
              <a:buFont typeface="Courier New" panose="02070309020205020404" pitchFamily="49" charset="0"/>
              <a:buChar char="o"/>
            </a:pPr>
            <a:r>
              <a:rPr lang="fr-FR" sz="1500" dirty="0" smtClean="0"/>
              <a:t>Préparation du sol de la forêt comestible</a:t>
            </a:r>
          </a:p>
          <a:p>
            <a:pPr>
              <a:buFont typeface="Wingdings" panose="05000000000000000000" pitchFamily="2" charset="2"/>
              <a:buChar char="ü"/>
            </a:pPr>
            <a:r>
              <a:rPr lang="fr-FR" sz="2000" dirty="0" smtClean="0"/>
              <a:t>10 décembre : présentation du design en </a:t>
            </a:r>
            <a:r>
              <a:rPr lang="fr-FR" sz="2000" dirty="0" err="1" smtClean="0"/>
              <a:t>permaculture</a:t>
            </a:r>
            <a:r>
              <a:rPr lang="fr-FR" sz="2000" dirty="0" smtClean="0"/>
              <a:t> par la P’tite Utopie</a:t>
            </a:r>
            <a:endParaRPr lang="fr-FR" sz="2000" dirty="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8184" y="3789040"/>
            <a:ext cx="2089415" cy="1567061"/>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8414" y="2094239"/>
            <a:ext cx="1950538" cy="1046729"/>
          </a:xfrm>
          <a:prstGeom prst="rect">
            <a:avLst/>
          </a:prstGeom>
        </p:spPr>
      </p:pic>
      <p:sp>
        <p:nvSpPr>
          <p:cNvPr id="6" name="ZoneTexte 5"/>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2828249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9392"/>
            <a:ext cx="7560840" cy="1143000"/>
          </a:xfrm>
        </p:spPr>
        <p:txBody>
          <a:bodyPr>
            <a:normAutofit/>
          </a:bodyPr>
          <a:lstStyle/>
          <a:p>
            <a:r>
              <a:rPr lang="fr-FR" sz="3600" dirty="0" err="1"/>
              <a:t>Rautardières</a:t>
            </a:r>
            <a:r>
              <a:rPr lang="fr-FR" sz="3600" dirty="0"/>
              <a:t> : Design</a:t>
            </a:r>
          </a:p>
        </p:txBody>
      </p:sp>
      <p:sp>
        <p:nvSpPr>
          <p:cNvPr id="4" name="Espace réservé du contenu 3"/>
          <p:cNvSpPr>
            <a:spLocks noGrp="1"/>
          </p:cNvSpPr>
          <p:nvPr>
            <p:ph idx="1"/>
          </p:nvPr>
        </p:nvSpPr>
        <p:spPr>
          <a:xfrm>
            <a:off x="683568" y="1052736"/>
            <a:ext cx="7992888" cy="4536504"/>
          </a:xfrm>
        </p:spPr>
        <p:txBody>
          <a:bodyPr>
            <a:normAutofit/>
          </a:bodyPr>
          <a:lstStyle/>
          <a:p>
            <a:pPr>
              <a:buFont typeface="Wingdings" panose="05000000000000000000" pitchFamily="2" charset="2"/>
              <a:buChar char="ü"/>
            </a:pPr>
            <a:r>
              <a:rPr lang="fr-FR" sz="1200" dirty="0"/>
              <a:t>http://lesgarnemants.fr/index.php?option=com_content&amp;view=article&amp;id=76&amp;Itemid=670</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2791" t="10811" r="7901" b="-6"/>
          <a:stretch/>
        </p:blipFill>
        <p:spPr>
          <a:xfrm>
            <a:off x="971600" y="1412776"/>
            <a:ext cx="6912768" cy="4752528"/>
          </a:xfrm>
          <a:prstGeom prst="rect">
            <a:avLst/>
          </a:prstGeom>
        </p:spPr>
      </p:pic>
    </p:spTree>
    <p:extLst>
      <p:ext uri="{BB962C8B-B14F-4D97-AF65-F5344CB8AC3E}">
        <p14:creationId xmlns:p14="http://schemas.microsoft.com/office/powerpoint/2010/main" val="1355791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0264"/>
            <a:ext cx="7560840" cy="1143000"/>
          </a:xfrm>
        </p:spPr>
        <p:txBody>
          <a:bodyPr>
            <a:normAutofit/>
          </a:bodyPr>
          <a:lstStyle/>
          <a:p>
            <a:r>
              <a:rPr lang="fr-FR" sz="3600" dirty="0" err="1"/>
              <a:t>Rautardières</a:t>
            </a:r>
            <a:r>
              <a:rPr lang="fr-FR" sz="3600" dirty="0"/>
              <a:t> : Design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12509" r="8367"/>
          <a:stretch/>
        </p:blipFill>
        <p:spPr>
          <a:xfrm>
            <a:off x="827584" y="1196752"/>
            <a:ext cx="7344816" cy="5295849"/>
          </a:xfrm>
          <a:prstGeom prst="rect">
            <a:avLst/>
          </a:prstGeom>
        </p:spPr>
      </p:pic>
    </p:spTree>
    <p:extLst>
      <p:ext uri="{BB962C8B-B14F-4D97-AF65-F5344CB8AC3E}">
        <p14:creationId xmlns:p14="http://schemas.microsoft.com/office/powerpoint/2010/main" val="3487246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0264"/>
            <a:ext cx="7560840" cy="1143000"/>
          </a:xfrm>
        </p:spPr>
        <p:txBody>
          <a:bodyPr>
            <a:normAutofit/>
          </a:bodyPr>
          <a:lstStyle/>
          <a:p>
            <a:r>
              <a:rPr lang="fr-FR" sz="3600" dirty="0" err="1"/>
              <a:t>Rautardières</a:t>
            </a:r>
            <a:r>
              <a:rPr lang="fr-FR" sz="3600" dirty="0"/>
              <a:t> : Design</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052736"/>
            <a:ext cx="7182075" cy="5467590"/>
          </a:xfrm>
          <a:prstGeom prst="rect">
            <a:avLst/>
          </a:prstGeom>
        </p:spPr>
      </p:pic>
    </p:spTree>
    <p:extLst>
      <p:ext uri="{BB962C8B-B14F-4D97-AF65-F5344CB8AC3E}">
        <p14:creationId xmlns:p14="http://schemas.microsoft.com/office/powerpoint/2010/main" val="2806061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0264"/>
            <a:ext cx="7560840" cy="1143000"/>
          </a:xfrm>
        </p:spPr>
        <p:txBody>
          <a:bodyPr>
            <a:normAutofit/>
          </a:bodyPr>
          <a:lstStyle/>
          <a:p>
            <a:r>
              <a:rPr lang="fr-FR" sz="3600" dirty="0" err="1"/>
              <a:t>Rautardières</a:t>
            </a:r>
            <a:r>
              <a:rPr lang="fr-FR" sz="3600" dirty="0"/>
              <a:t> : Design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2941" b="23750"/>
          <a:stretch/>
        </p:blipFill>
        <p:spPr>
          <a:xfrm>
            <a:off x="755576" y="1052736"/>
            <a:ext cx="7612348" cy="5383984"/>
          </a:xfrm>
          <a:prstGeom prst="rect">
            <a:avLst/>
          </a:prstGeom>
        </p:spPr>
      </p:pic>
    </p:spTree>
    <p:extLst>
      <p:ext uri="{BB962C8B-B14F-4D97-AF65-F5344CB8AC3E}">
        <p14:creationId xmlns:p14="http://schemas.microsoft.com/office/powerpoint/2010/main" val="2350340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0264"/>
            <a:ext cx="7560840" cy="1143000"/>
          </a:xfrm>
        </p:spPr>
        <p:txBody>
          <a:bodyPr>
            <a:normAutofit/>
          </a:bodyPr>
          <a:lstStyle/>
          <a:p>
            <a:r>
              <a:rPr lang="fr-FR" sz="3600" dirty="0" err="1"/>
              <a:t>Rautardières</a:t>
            </a:r>
            <a:r>
              <a:rPr lang="fr-FR" sz="3600" dirty="0"/>
              <a:t> : Design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4200" b="12851"/>
          <a:stretch/>
        </p:blipFill>
        <p:spPr>
          <a:xfrm>
            <a:off x="899592" y="1268760"/>
            <a:ext cx="7321171" cy="5146222"/>
          </a:xfrm>
          <a:prstGeom prst="rect">
            <a:avLst/>
          </a:prstGeom>
        </p:spPr>
      </p:pic>
    </p:spTree>
    <p:extLst>
      <p:ext uri="{BB962C8B-B14F-4D97-AF65-F5344CB8AC3E}">
        <p14:creationId xmlns:p14="http://schemas.microsoft.com/office/powerpoint/2010/main" val="1852651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9392"/>
            <a:ext cx="7560840" cy="1143000"/>
          </a:xfrm>
        </p:spPr>
        <p:txBody>
          <a:bodyPr>
            <a:normAutofit/>
          </a:bodyPr>
          <a:lstStyle/>
          <a:p>
            <a:r>
              <a:rPr lang="fr-FR" sz="3600" dirty="0" err="1"/>
              <a:t>Rautardières</a:t>
            </a:r>
            <a:r>
              <a:rPr lang="fr-FR" sz="3600" dirty="0"/>
              <a:t> : </a:t>
            </a:r>
            <a:r>
              <a:rPr lang="fr-FR" sz="3600" dirty="0" smtClean="0"/>
              <a:t>Bénévolat</a:t>
            </a:r>
            <a:endParaRPr lang="fr-FR" sz="3600"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809312749"/>
              </p:ext>
            </p:extLst>
          </p:nvPr>
        </p:nvGraphicFramePr>
        <p:xfrm>
          <a:off x="847941" y="1917809"/>
          <a:ext cx="3287772" cy="4263520"/>
        </p:xfrm>
        <a:graphic>
          <a:graphicData uri="http://schemas.openxmlformats.org/drawingml/2006/table">
            <a:tbl>
              <a:tblPr firstRow="1" bandRow="1">
                <a:tableStyleId>{5C22544A-7EE6-4342-B048-85BDC9FD1C3A}</a:tableStyleId>
              </a:tblPr>
              <a:tblGrid>
                <a:gridCol w="2281555"/>
                <a:gridCol w="1006217"/>
              </a:tblGrid>
              <a:tr h="401359">
                <a:tc>
                  <a:txBody>
                    <a:bodyPr/>
                    <a:lstStyle/>
                    <a:p>
                      <a:r>
                        <a:rPr lang="fr-FR" sz="1100" dirty="0" smtClean="0"/>
                        <a:t>Nom</a:t>
                      </a:r>
                      <a:endParaRPr lang="fr-FR" sz="1100" dirty="0"/>
                    </a:p>
                  </a:txBody>
                  <a:tcPr/>
                </a:tc>
                <a:tc>
                  <a:txBody>
                    <a:bodyPr/>
                    <a:lstStyle/>
                    <a:p>
                      <a:r>
                        <a:rPr lang="fr-FR" sz="1100" dirty="0" smtClean="0"/>
                        <a:t>Heures</a:t>
                      </a:r>
                      <a:r>
                        <a:rPr lang="fr-FR" sz="1100" baseline="0" dirty="0" smtClean="0"/>
                        <a:t> passées</a:t>
                      </a:r>
                      <a:endParaRPr lang="fr-FR" sz="1100" dirty="0"/>
                    </a:p>
                  </a:txBody>
                  <a:tcPr/>
                </a:tc>
              </a:tr>
              <a:tr h="348800">
                <a:tc>
                  <a:txBody>
                    <a:bodyPr/>
                    <a:lstStyle/>
                    <a:p>
                      <a:r>
                        <a:rPr lang="fr-FR" sz="1600" dirty="0" smtClean="0"/>
                        <a:t>Alexis Dumoulin</a:t>
                      </a:r>
                      <a:endParaRPr lang="fr-FR" sz="1600" dirty="0"/>
                    </a:p>
                  </a:txBody>
                  <a:tcPr/>
                </a:tc>
                <a:tc>
                  <a:txBody>
                    <a:bodyPr/>
                    <a:lstStyle/>
                    <a:p>
                      <a:r>
                        <a:rPr lang="fr-FR" sz="1600" dirty="0" smtClean="0"/>
                        <a:t>6</a:t>
                      </a:r>
                      <a:endParaRPr lang="fr-FR" sz="1600" dirty="0"/>
                    </a:p>
                  </a:txBody>
                  <a:tcPr/>
                </a:tc>
              </a:tr>
              <a:tr h="348800">
                <a:tc>
                  <a:txBody>
                    <a:bodyPr/>
                    <a:lstStyle/>
                    <a:p>
                      <a:r>
                        <a:rPr lang="fr-FR" sz="1600" dirty="0" smtClean="0"/>
                        <a:t>Antoine </a:t>
                      </a:r>
                      <a:r>
                        <a:rPr lang="fr-FR" sz="1600" dirty="0" err="1" smtClean="0"/>
                        <a:t>Blaudeau</a:t>
                      </a:r>
                      <a:endParaRPr lang="fr-FR" sz="1600" dirty="0"/>
                    </a:p>
                  </a:txBody>
                  <a:tcPr/>
                </a:tc>
                <a:tc>
                  <a:txBody>
                    <a:bodyPr/>
                    <a:lstStyle/>
                    <a:p>
                      <a:r>
                        <a:rPr lang="fr-FR" sz="1600" dirty="0" smtClean="0"/>
                        <a:t>17</a:t>
                      </a:r>
                      <a:endParaRPr lang="fr-FR" sz="1600" dirty="0"/>
                    </a:p>
                  </a:txBody>
                  <a:tcPr/>
                </a:tc>
              </a:tr>
              <a:tr h="348800">
                <a:tc>
                  <a:txBody>
                    <a:bodyPr/>
                    <a:lstStyle/>
                    <a:p>
                      <a:r>
                        <a:rPr lang="fr-FR" sz="1600" dirty="0" smtClean="0"/>
                        <a:t>Catherine </a:t>
                      </a:r>
                      <a:r>
                        <a:rPr lang="fr-FR" sz="1600" dirty="0" err="1" smtClean="0"/>
                        <a:t>Guilhou</a:t>
                      </a:r>
                      <a:endParaRPr lang="fr-FR" sz="1600" dirty="0" smtClean="0"/>
                    </a:p>
                  </a:txBody>
                  <a:tcPr/>
                </a:tc>
                <a:tc>
                  <a:txBody>
                    <a:bodyPr/>
                    <a:lstStyle/>
                    <a:p>
                      <a:r>
                        <a:rPr lang="fr-FR" sz="1600" dirty="0" smtClean="0"/>
                        <a:t>2</a:t>
                      </a:r>
                      <a:endParaRPr lang="fr-FR" sz="1600" dirty="0"/>
                    </a:p>
                  </a:txBody>
                  <a:tcPr/>
                </a:tc>
              </a:tr>
              <a:tr h="348800">
                <a:tc>
                  <a:txBody>
                    <a:bodyPr/>
                    <a:lstStyle/>
                    <a:p>
                      <a:r>
                        <a:rPr lang="fr-FR" sz="1600" dirty="0" smtClean="0"/>
                        <a:t>Catherine Marie</a:t>
                      </a:r>
                    </a:p>
                  </a:txBody>
                  <a:tcPr/>
                </a:tc>
                <a:tc>
                  <a:txBody>
                    <a:bodyPr/>
                    <a:lstStyle/>
                    <a:p>
                      <a:r>
                        <a:rPr lang="fr-FR" sz="1600" dirty="0" smtClean="0"/>
                        <a:t>3</a:t>
                      </a:r>
                      <a:endParaRPr lang="fr-FR" sz="1600" dirty="0"/>
                    </a:p>
                  </a:txBody>
                  <a:tcPr/>
                </a:tc>
              </a:tr>
              <a:tr h="348800">
                <a:tc>
                  <a:txBody>
                    <a:bodyPr/>
                    <a:lstStyle/>
                    <a:p>
                      <a:r>
                        <a:rPr lang="fr-FR" sz="1600" dirty="0" smtClean="0"/>
                        <a:t>Denis Mallet</a:t>
                      </a:r>
                      <a:endParaRPr lang="fr-FR" sz="1600" dirty="0"/>
                    </a:p>
                  </a:txBody>
                  <a:tcPr/>
                </a:tc>
                <a:tc>
                  <a:txBody>
                    <a:bodyPr/>
                    <a:lstStyle/>
                    <a:p>
                      <a:r>
                        <a:rPr lang="fr-FR" sz="1600" dirty="0" smtClean="0"/>
                        <a:t>3,5</a:t>
                      </a:r>
                      <a:endParaRPr lang="fr-FR" sz="1600" dirty="0"/>
                    </a:p>
                  </a:txBody>
                  <a:tcPr/>
                </a:tc>
              </a:tr>
              <a:tr h="348800">
                <a:tc>
                  <a:txBody>
                    <a:bodyPr/>
                    <a:lstStyle/>
                    <a:p>
                      <a:r>
                        <a:rPr lang="fr-FR" sz="1600" dirty="0" smtClean="0"/>
                        <a:t>Elodie Vachon</a:t>
                      </a:r>
                      <a:endParaRPr lang="fr-FR" sz="1600" dirty="0"/>
                    </a:p>
                  </a:txBody>
                  <a:tcPr/>
                </a:tc>
                <a:tc>
                  <a:txBody>
                    <a:bodyPr/>
                    <a:lstStyle/>
                    <a:p>
                      <a:r>
                        <a:rPr lang="fr-FR" sz="1600" dirty="0" smtClean="0"/>
                        <a:t>3</a:t>
                      </a:r>
                      <a:endParaRPr lang="fr-FR" sz="1600" dirty="0"/>
                    </a:p>
                  </a:txBody>
                  <a:tcPr/>
                </a:tc>
              </a:tr>
              <a:tr h="348800">
                <a:tc>
                  <a:txBody>
                    <a:bodyPr/>
                    <a:lstStyle/>
                    <a:p>
                      <a:r>
                        <a:rPr lang="fr-FR" sz="1600" dirty="0" err="1" smtClean="0"/>
                        <a:t>Eric</a:t>
                      </a:r>
                      <a:r>
                        <a:rPr lang="fr-FR" sz="1600" baseline="0" dirty="0" smtClean="0"/>
                        <a:t> </a:t>
                      </a:r>
                      <a:r>
                        <a:rPr lang="fr-FR" sz="1600" baseline="0" dirty="0" err="1" smtClean="0"/>
                        <a:t>Vrignon</a:t>
                      </a:r>
                      <a:endParaRPr lang="fr-FR" sz="1600" dirty="0"/>
                    </a:p>
                  </a:txBody>
                  <a:tcPr/>
                </a:tc>
                <a:tc>
                  <a:txBody>
                    <a:bodyPr/>
                    <a:lstStyle/>
                    <a:p>
                      <a:r>
                        <a:rPr lang="fr-FR" sz="1600" dirty="0" smtClean="0"/>
                        <a:t>9</a:t>
                      </a:r>
                      <a:endParaRPr lang="fr-FR" sz="1600" dirty="0"/>
                    </a:p>
                  </a:txBody>
                  <a:tcPr/>
                </a:tc>
              </a:tr>
              <a:tr h="348800">
                <a:tc>
                  <a:txBody>
                    <a:bodyPr/>
                    <a:lstStyle/>
                    <a:p>
                      <a:r>
                        <a:rPr lang="fr-FR" sz="1600" dirty="0" smtClean="0"/>
                        <a:t>Guillaume </a:t>
                      </a:r>
                      <a:r>
                        <a:rPr lang="fr-FR" sz="1600" dirty="0" err="1" smtClean="0"/>
                        <a:t>Thué</a:t>
                      </a:r>
                      <a:endParaRPr lang="fr-FR" sz="1600" dirty="0"/>
                    </a:p>
                  </a:txBody>
                  <a:tcPr/>
                </a:tc>
                <a:tc>
                  <a:txBody>
                    <a:bodyPr/>
                    <a:lstStyle/>
                    <a:p>
                      <a:r>
                        <a:rPr lang="fr-FR" sz="1600" dirty="0" smtClean="0"/>
                        <a:t>16</a:t>
                      </a:r>
                      <a:endParaRPr lang="fr-FR" sz="1600" dirty="0"/>
                    </a:p>
                  </a:txBody>
                  <a:tcPr/>
                </a:tc>
              </a:tr>
              <a:tr h="348800">
                <a:tc>
                  <a:txBody>
                    <a:bodyPr/>
                    <a:lstStyle/>
                    <a:p>
                      <a:r>
                        <a:rPr lang="fr-FR" sz="1600" dirty="0" smtClean="0"/>
                        <a:t>Hubert Vendeville</a:t>
                      </a:r>
                      <a:endParaRPr lang="fr-FR" sz="1600" dirty="0"/>
                    </a:p>
                  </a:txBody>
                  <a:tcPr/>
                </a:tc>
                <a:tc>
                  <a:txBody>
                    <a:bodyPr/>
                    <a:lstStyle/>
                    <a:p>
                      <a:r>
                        <a:rPr lang="fr-FR" sz="1600" dirty="0" smtClean="0"/>
                        <a:t>26</a:t>
                      </a:r>
                      <a:endParaRPr lang="fr-FR" sz="1600" dirty="0"/>
                    </a:p>
                  </a:txBody>
                  <a:tcPr/>
                </a:tc>
              </a:tr>
              <a:tr h="348800">
                <a:tc>
                  <a:txBody>
                    <a:bodyPr/>
                    <a:lstStyle/>
                    <a:p>
                      <a:r>
                        <a:rPr lang="fr-FR" sz="1600" dirty="0" smtClean="0"/>
                        <a:t>Sylvie </a:t>
                      </a:r>
                      <a:r>
                        <a:rPr lang="fr-FR" sz="1600" dirty="0" err="1" smtClean="0"/>
                        <a:t>Gaborit</a:t>
                      </a:r>
                      <a:endParaRPr lang="fr-FR" sz="1600" dirty="0"/>
                    </a:p>
                  </a:txBody>
                  <a:tcPr/>
                </a:tc>
                <a:tc>
                  <a:txBody>
                    <a:bodyPr/>
                    <a:lstStyle/>
                    <a:p>
                      <a:r>
                        <a:rPr lang="fr-FR" sz="1600" dirty="0" smtClean="0"/>
                        <a:t>3</a:t>
                      </a:r>
                      <a:endParaRPr lang="fr-FR" sz="1600" dirty="0"/>
                    </a:p>
                  </a:txBody>
                  <a:tcPr/>
                </a:tc>
              </a:tr>
              <a:tr h="348800">
                <a:tc>
                  <a:txBody>
                    <a:bodyPr/>
                    <a:lstStyle/>
                    <a:p>
                      <a:r>
                        <a:rPr lang="fr-FR" sz="1600" dirty="0" smtClean="0"/>
                        <a:t>Thierry Charon</a:t>
                      </a:r>
                      <a:endParaRPr lang="fr-FR" sz="1600" dirty="0"/>
                    </a:p>
                  </a:txBody>
                  <a:tcPr/>
                </a:tc>
                <a:tc>
                  <a:txBody>
                    <a:bodyPr/>
                    <a:lstStyle/>
                    <a:p>
                      <a:r>
                        <a:rPr lang="fr-FR" sz="1600" dirty="0" smtClean="0"/>
                        <a:t>26</a:t>
                      </a:r>
                      <a:endParaRPr lang="fr-FR" sz="1600" dirty="0"/>
                    </a:p>
                  </a:txBody>
                  <a:tcPr/>
                </a:tc>
              </a:tr>
            </a:tbl>
          </a:graphicData>
        </a:graphic>
      </p:graphicFrame>
      <p:graphicFrame>
        <p:nvGraphicFramePr>
          <p:cNvPr id="5" name="Espace réservé du contenu 2"/>
          <p:cNvGraphicFramePr>
            <a:graphicFrameLocks noGrp="1"/>
          </p:cNvGraphicFramePr>
          <p:nvPr>
            <p:ph idx="1"/>
            <p:extLst>
              <p:ext uri="{D42A27DB-BD31-4B8C-83A1-F6EECF244321}">
                <p14:modId xmlns:p14="http://schemas.microsoft.com/office/powerpoint/2010/main" val="2414461569"/>
              </p:ext>
            </p:extLst>
          </p:nvPr>
        </p:nvGraphicFramePr>
        <p:xfrm>
          <a:off x="4597040" y="1916832"/>
          <a:ext cx="3486911" cy="4677840"/>
        </p:xfrm>
        <a:graphic>
          <a:graphicData uri="http://schemas.openxmlformats.org/drawingml/2006/table">
            <a:tbl>
              <a:tblPr firstRow="1" bandRow="1">
                <a:tableStyleId>{5C22544A-7EE6-4342-B048-85BDC9FD1C3A}</a:tableStyleId>
              </a:tblPr>
              <a:tblGrid>
                <a:gridCol w="2373630"/>
                <a:gridCol w="1113281"/>
              </a:tblGrid>
              <a:tr h="407642">
                <a:tc>
                  <a:txBody>
                    <a:bodyPr/>
                    <a:lstStyle/>
                    <a:p>
                      <a:r>
                        <a:rPr lang="fr-FR" sz="1100" dirty="0" smtClean="0"/>
                        <a:t>Nom</a:t>
                      </a:r>
                      <a:endParaRPr lang="fr-FR" sz="1100" dirty="0"/>
                    </a:p>
                  </a:txBody>
                  <a:tcPr/>
                </a:tc>
                <a:tc>
                  <a:txBody>
                    <a:bodyPr/>
                    <a:lstStyle/>
                    <a:p>
                      <a:r>
                        <a:rPr lang="fr-FR" sz="1100" dirty="0" smtClean="0"/>
                        <a:t>Heures</a:t>
                      </a:r>
                      <a:r>
                        <a:rPr lang="fr-FR" sz="1100" baseline="0" dirty="0" smtClean="0"/>
                        <a:t> passées</a:t>
                      </a:r>
                      <a:endParaRPr lang="fr-FR" sz="1100" dirty="0"/>
                    </a:p>
                  </a:txBody>
                  <a:tcPr/>
                </a:tc>
              </a:tr>
              <a:tr h="354260">
                <a:tc>
                  <a:txBody>
                    <a:bodyPr/>
                    <a:lstStyle/>
                    <a:p>
                      <a:r>
                        <a:rPr lang="fr-FR" sz="1600" dirty="0" smtClean="0"/>
                        <a:t>Julie </a:t>
                      </a:r>
                      <a:r>
                        <a:rPr lang="fr-FR" sz="1600" dirty="0" err="1" smtClean="0"/>
                        <a:t>Legay</a:t>
                      </a:r>
                      <a:endParaRPr lang="fr-FR" sz="1600" dirty="0"/>
                    </a:p>
                  </a:txBody>
                  <a:tcPr/>
                </a:tc>
                <a:tc>
                  <a:txBody>
                    <a:bodyPr/>
                    <a:lstStyle/>
                    <a:p>
                      <a:r>
                        <a:rPr lang="fr-FR" sz="1600" dirty="0" smtClean="0"/>
                        <a:t>16</a:t>
                      </a:r>
                      <a:endParaRPr lang="fr-FR" sz="1600" dirty="0"/>
                    </a:p>
                  </a:txBody>
                  <a:tcPr/>
                </a:tc>
              </a:tr>
              <a:tr h="354260">
                <a:tc>
                  <a:txBody>
                    <a:bodyPr/>
                    <a:lstStyle/>
                    <a:p>
                      <a:r>
                        <a:rPr lang="fr-FR" sz="1600" dirty="0" smtClean="0"/>
                        <a:t>Karl </a:t>
                      </a:r>
                      <a:r>
                        <a:rPr lang="fr-FR" sz="1600" dirty="0" err="1" smtClean="0"/>
                        <a:t>Gaborit</a:t>
                      </a:r>
                      <a:endParaRPr lang="fr-FR" sz="1600" dirty="0"/>
                    </a:p>
                  </a:txBody>
                  <a:tcPr/>
                </a:tc>
                <a:tc>
                  <a:txBody>
                    <a:bodyPr/>
                    <a:lstStyle/>
                    <a:p>
                      <a:r>
                        <a:rPr lang="fr-FR" sz="1600" dirty="0" smtClean="0"/>
                        <a:t>10</a:t>
                      </a:r>
                      <a:endParaRPr lang="fr-FR" sz="1600" dirty="0"/>
                    </a:p>
                  </a:txBody>
                  <a:tcPr/>
                </a:tc>
              </a:tr>
              <a:tr h="354260">
                <a:tc>
                  <a:txBody>
                    <a:bodyPr/>
                    <a:lstStyle/>
                    <a:p>
                      <a:r>
                        <a:rPr lang="fr-FR" sz="1600" dirty="0" smtClean="0"/>
                        <a:t>Louise </a:t>
                      </a:r>
                      <a:r>
                        <a:rPr lang="fr-FR" sz="1600" dirty="0" err="1" smtClean="0"/>
                        <a:t>Patillon</a:t>
                      </a:r>
                      <a:endParaRPr lang="fr-FR" sz="1600" dirty="0" smtClean="0"/>
                    </a:p>
                  </a:txBody>
                  <a:tcPr/>
                </a:tc>
                <a:tc>
                  <a:txBody>
                    <a:bodyPr/>
                    <a:lstStyle/>
                    <a:p>
                      <a:r>
                        <a:rPr lang="fr-FR" sz="1600" dirty="0" smtClean="0"/>
                        <a:t>8</a:t>
                      </a:r>
                      <a:endParaRPr lang="fr-FR" sz="1600" dirty="0"/>
                    </a:p>
                  </a:txBody>
                  <a:tcPr/>
                </a:tc>
              </a:tr>
              <a:tr h="354260">
                <a:tc>
                  <a:txBody>
                    <a:bodyPr/>
                    <a:lstStyle/>
                    <a:p>
                      <a:r>
                        <a:rPr lang="fr-FR" sz="1600" dirty="0" smtClean="0"/>
                        <a:t>Marie </a:t>
                      </a:r>
                      <a:r>
                        <a:rPr lang="fr-FR" sz="1600" dirty="0" err="1" smtClean="0"/>
                        <a:t>Raffin</a:t>
                      </a:r>
                      <a:endParaRPr lang="fr-FR" sz="1600" dirty="0" smtClean="0"/>
                    </a:p>
                  </a:txBody>
                  <a:tcPr/>
                </a:tc>
                <a:tc>
                  <a:txBody>
                    <a:bodyPr/>
                    <a:lstStyle/>
                    <a:p>
                      <a:r>
                        <a:rPr lang="fr-FR" sz="1600" dirty="0" smtClean="0"/>
                        <a:t>3</a:t>
                      </a:r>
                      <a:endParaRPr lang="fr-FR" sz="1600" dirty="0"/>
                    </a:p>
                  </a:txBody>
                  <a:tcPr/>
                </a:tc>
              </a:tr>
              <a:tr h="354260">
                <a:tc>
                  <a:txBody>
                    <a:bodyPr/>
                    <a:lstStyle/>
                    <a:p>
                      <a:r>
                        <a:rPr lang="fr-FR" sz="1600" dirty="0" smtClean="0"/>
                        <a:t>Pascal </a:t>
                      </a:r>
                      <a:r>
                        <a:rPr lang="fr-FR" sz="1600" dirty="0" err="1" smtClean="0"/>
                        <a:t>Gaborit</a:t>
                      </a:r>
                      <a:endParaRPr lang="fr-FR" sz="1600" dirty="0"/>
                    </a:p>
                  </a:txBody>
                  <a:tcPr/>
                </a:tc>
                <a:tc>
                  <a:txBody>
                    <a:bodyPr/>
                    <a:lstStyle/>
                    <a:p>
                      <a:r>
                        <a:rPr lang="fr-FR" sz="1600" dirty="0" smtClean="0"/>
                        <a:t>16</a:t>
                      </a:r>
                      <a:endParaRPr lang="fr-FR" sz="1600" dirty="0"/>
                    </a:p>
                  </a:txBody>
                  <a:tcPr/>
                </a:tc>
              </a:tr>
              <a:tr h="354260">
                <a:tc>
                  <a:txBody>
                    <a:bodyPr/>
                    <a:lstStyle/>
                    <a:p>
                      <a:r>
                        <a:rPr lang="fr-FR" sz="1600" dirty="0" smtClean="0"/>
                        <a:t>Pierre </a:t>
                      </a:r>
                      <a:r>
                        <a:rPr lang="fr-FR" sz="1600" dirty="0" err="1" smtClean="0"/>
                        <a:t>Escarfail</a:t>
                      </a:r>
                      <a:endParaRPr lang="fr-FR" sz="1600" dirty="0"/>
                    </a:p>
                  </a:txBody>
                  <a:tcPr/>
                </a:tc>
                <a:tc>
                  <a:txBody>
                    <a:bodyPr/>
                    <a:lstStyle/>
                    <a:p>
                      <a:r>
                        <a:rPr lang="fr-FR" sz="1600" dirty="0" smtClean="0"/>
                        <a:t>6</a:t>
                      </a:r>
                      <a:endParaRPr lang="fr-FR" sz="1600" dirty="0"/>
                    </a:p>
                  </a:txBody>
                  <a:tcPr/>
                </a:tc>
              </a:tr>
              <a:tr h="354260">
                <a:tc>
                  <a:txBody>
                    <a:bodyPr/>
                    <a:lstStyle/>
                    <a:p>
                      <a:r>
                        <a:rPr lang="fr-FR" sz="1600" dirty="0" smtClean="0"/>
                        <a:t>Pierre Frelon</a:t>
                      </a:r>
                      <a:endParaRPr lang="fr-FR" sz="1600" dirty="0"/>
                    </a:p>
                  </a:txBody>
                  <a:tcPr/>
                </a:tc>
                <a:tc>
                  <a:txBody>
                    <a:bodyPr/>
                    <a:lstStyle/>
                    <a:p>
                      <a:r>
                        <a:rPr lang="fr-FR" sz="1600" dirty="0" smtClean="0"/>
                        <a:t>18</a:t>
                      </a:r>
                      <a:endParaRPr lang="fr-FR" sz="1600" dirty="0"/>
                    </a:p>
                  </a:txBody>
                  <a:tcPr/>
                </a:tc>
              </a:tr>
              <a:tr h="354260">
                <a:tc>
                  <a:txBody>
                    <a:bodyPr/>
                    <a:lstStyle/>
                    <a:p>
                      <a:r>
                        <a:rPr lang="fr-FR" sz="1600" dirty="0" smtClean="0"/>
                        <a:t>Rébecca</a:t>
                      </a:r>
                      <a:r>
                        <a:rPr lang="fr-FR" sz="1600" baseline="0" dirty="0" smtClean="0"/>
                        <a:t> </a:t>
                      </a:r>
                      <a:r>
                        <a:rPr lang="fr-FR" sz="1600" baseline="0" dirty="0" err="1" smtClean="0"/>
                        <a:t>Haran</a:t>
                      </a:r>
                      <a:endParaRPr lang="fr-FR" sz="1600" dirty="0"/>
                    </a:p>
                  </a:txBody>
                  <a:tcPr/>
                </a:tc>
                <a:tc>
                  <a:txBody>
                    <a:bodyPr/>
                    <a:lstStyle/>
                    <a:p>
                      <a:r>
                        <a:rPr lang="fr-FR" sz="1600" dirty="0" smtClean="0"/>
                        <a:t>4</a:t>
                      </a:r>
                      <a:endParaRPr lang="fr-FR" sz="1600" dirty="0"/>
                    </a:p>
                  </a:txBody>
                  <a:tcPr/>
                </a:tc>
              </a:tr>
              <a:tr h="354260">
                <a:tc>
                  <a:txBody>
                    <a:bodyPr/>
                    <a:lstStyle/>
                    <a:p>
                      <a:r>
                        <a:rPr lang="fr-FR" sz="1600" dirty="0" smtClean="0"/>
                        <a:t>Stéphane </a:t>
                      </a:r>
                      <a:r>
                        <a:rPr lang="fr-FR" sz="1600" dirty="0" err="1" smtClean="0"/>
                        <a:t>Rauturier</a:t>
                      </a:r>
                      <a:endParaRPr lang="fr-FR" sz="1600" dirty="0"/>
                    </a:p>
                  </a:txBody>
                  <a:tcPr/>
                </a:tc>
                <a:tc>
                  <a:txBody>
                    <a:bodyPr/>
                    <a:lstStyle/>
                    <a:p>
                      <a:r>
                        <a:rPr lang="fr-FR" sz="1600" dirty="0" smtClean="0"/>
                        <a:t>10</a:t>
                      </a:r>
                      <a:endParaRPr lang="fr-FR" sz="1600" dirty="0"/>
                    </a:p>
                  </a:txBody>
                  <a:tcPr/>
                </a:tc>
              </a:tr>
              <a:tr h="354260">
                <a:tc>
                  <a:txBody>
                    <a:bodyPr/>
                    <a:lstStyle/>
                    <a:p>
                      <a:r>
                        <a:rPr lang="fr-FR" sz="1600" dirty="0" smtClean="0"/>
                        <a:t>Sylvie </a:t>
                      </a:r>
                      <a:r>
                        <a:rPr lang="fr-FR" sz="1600" dirty="0" err="1" smtClean="0"/>
                        <a:t>Berzelac</a:t>
                      </a:r>
                      <a:endParaRPr lang="fr-FR" sz="1600" dirty="0"/>
                    </a:p>
                  </a:txBody>
                  <a:tcPr/>
                </a:tc>
                <a:tc>
                  <a:txBody>
                    <a:bodyPr/>
                    <a:lstStyle/>
                    <a:p>
                      <a:r>
                        <a:rPr lang="fr-FR" sz="1600" dirty="0" smtClean="0"/>
                        <a:t>32</a:t>
                      </a:r>
                      <a:endParaRPr lang="fr-FR" sz="1600" dirty="0"/>
                    </a:p>
                  </a:txBody>
                  <a:tcPr/>
                </a:tc>
              </a:tr>
              <a:tr h="354260">
                <a:tc>
                  <a:txBody>
                    <a:bodyPr/>
                    <a:lstStyle/>
                    <a:p>
                      <a:r>
                        <a:rPr lang="fr-FR" sz="1600" dirty="0" smtClean="0"/>
                        <a:t>Tony </a:t>
                      </a:r>
                      <a:r>
                        <a:rPr lang="fr-FR" sz="1600" dirty="0" err="1" smtClean="0"/>
                        <a:t>Raffin</a:t>
                      </a:r>
                      <a:endParaRPr lang="fr-FR" sz="1600" dirty="0"/>
                    </a:p>
                  </a:txBody>
                  <a:tcPr/>
                </a:tc>
                <a:tc>
                  <a:txBody>
                    <a:bodyPr/>
                    <a:lstStyle/>
                    <a:p>
                      <a:r>
                        <a:rPr lang="fr-FR" sz="1600" dirty="0" smtClean="0"/>
                        <a:t>3</a:t>
                      </a:r>
                      <a:endParaRPr lang="fr-FR" sz="1600" dirty="0"/>
                    </a:p>
                  </a:txBody>
                  <a:tcPr/>
                </a:tc>
              </a:tr>
              <a:tr h="354260">
                <a:tc>
                  <a:txBody>
                    <a:bodyPr/>
                    <a:lstStyle/>
                    <a:p>
                      <a:r>
                        <a:rPr lang="fr-FR" sz="1600" dirty="0" smtClean="0"/>
                        <a:t>Patrick Bernard</a:t>
                      </a:r>
                      <a:endParaRPr lang="fr-FR" sz="1600" dirty="0"/>
                    </a:p>
                  </a:txBody>
                  <a:tcPr/>
                </a:tc>
                <a:tc>
                  <a:txBody>
                    <a:bodyPr/>
                    <a:lstStyle/>
                    <a:p>
                      <a:r>
                        <a:rPr lang="fr-FR" sz="1600" dirty="0" smtClean="0"/>
                        <a:t>14</a:t>
                      </a:r>
                      <a:endParaRPr lang="fr-FR" sz="1600" dirty="0"/>
                    </a:p>
                  </a:txBody>
                  <a:tcPr/>
                </a:tc>
              </a:tr>
            </a:tbl>
          </a:graphicData>
        </a:graphic>
      </p:graphicFrame>
      <p:sp>
        <p:nvSpPr>
          <p:cNvPr id="6" name="ZoneTexte 5"/>
          <p:cNvSpPr txBox="1"/>
          <p:nvPr/>
        </p:nvSpPr>
        <p:spPr>
          <a:xfrm>
            <a:off x="467544" y="931811"/>
            <a:ext cx="8258992" cy="923330"/>
          </a:xfrm>
          <a:prstGeom prst="rect">
            <a:avLst/>
          </a:prstGeom>
          <a:noFill/>
        </p:spPr>
        <p:txBody>
          <a:bodyPr wrap="none" rtlCol="0">
            <a:spAutoFit/>
          </a:bodyPr>
          <a:lstStyle/>
          <a:p>
            <a:r>
              <a:rPr lang="fr-FR" dirty="0" smtClean="0"/>
              <a:t> 22 bénévoles pour 254,5 </a:t>
            </a:r>
            <a:r>
              <a:rPr lang="fr-FR" dirty="0"/>
              <a:t>heures passées en </a:t>
            </a:r>
            <a:r>
              <a:rPr lang="fr-FR" dirty="0" smtClean="0"/>
              <a:t>2021 !</a:t>
            </a:r>
          </a:p>
          <a:p>
            <a:r>
              <a:rPr lang="fr-FR" b="1" dirty="0" smtClean="0"/>
              <a:t>A venir : tableau en ligne à compléter sur le site des GarnemAnts</a:t>
            </a:r>
          </a:p>
          <a:p>
            <a:r>
              <a:rPr lang="fr-FR" dirty="0" smtClean="0"/>
              <a:t>Distribution de la production au prorata du temps passé et 10% au CCAS</a:t>
            </a:r>
          </a:p>
        </p:txBody>
      </p:sp>
      <p:sp>
        <p:nvSpPr>
          <p:cNvPr id="7" name="ZoneTexte 6"/>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896" y="5946882"/>
            <a:ext cx="771633" cy="647790"/>
          </a:xfrm>
          <a:prstGeom prst="rect">
            <a:avLst/>
          </a:prstGeom>
        </p:spPr>
      </p:pic>
    </p:spTree>
    <p:extLst>
      <p:ext uri="{BB962C8B-B14F-4D97-AF65-F5344CB8AC3E}">
        <p14:creationId xmlns:p14="http://schemas.microsoft.com/office/powerpoint/2010/main" val="3365674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735" y="4626730"/>
            <a:ext cx="2280314" cy="1711077"/>
          </a:xfrm>
          <a:prstGeom prst="rect">
            <a:avLst/>
          </a:prstGeom>
        </p:spPr>
      </p:pic>
      <p:sp>
        <p:nvSpPr>
          <p:cNvPr id="2" name="Titre 1"/>
          <p:cNvSpPr>
            <a:spLocks noGrp="1"/>
          </p:cNvSpPr>
          <p:nvPr>
            <p:ph type="title"/>
          </p:nvPr>
        </p:nvSpPr>
        <p:spPr>
          <a:xfrm>
            <a:off x="1115616" y="404664"/>
            <a:ext cx="7560840" cy="1143000"/>
          </a:xfrm>
        </p:spPr>
        <p:txBody>
          <a:bodyPr>
            <a:normAutofit/>
          </a:bodyPr>
          <a:lstStyle/>
          <a:p>
            <a:r>
              <a:rPr lang="fr-FR" sz="3600" dirty="0" smtClean="0"/>
              <a:t>Prochaines étapes</a:t>
            </a:r>
            <a:endParaRPr lang="fr-FR" sz="3600" dirty="0"/>
          </a:p>
        </p:txBody>
      </p:sp>
      <p:sp>
        <p:nvSpPr>
          <p:cNvPr id="4" name="Espace réservé du contenu 3"/>
          <p:cNvSpPr>
            <a:spLocks noGrp="1"/>
          </p:cNvSpPr>
          <p:nvPr>
            <p:ph idx="1"/>
          </p:nvPr>
        </p:nvSpPr>
        <p:spPr>
          <a:xfrm>
            <a:off x="683568" y="1772816"/>
            <a:ext cx="7992888" cy="4536504"/>
          </a:xfrm>
        </p:spPr>
        <p:txBody>
          <a:bodyPr>
            <a:normAutofit fontScale="85000" lnSpcReduction="20000"/>
          </a:bodyPr>
          <a:lstStyle/>
          <a:p>
            <a:pPr marL="68580" indent="0">
              <a:buNone/>
            </a:pPr>
            <a:r>
              <a:rPr lang="fr-FR" sz="2000" b="1" dirty="0" smtClean="0"/>
              <a:t>Avant fin avril :</a:t>
            </a:r>
          </a:p>
          <a:p>
            <a:pPr>
              <a:buFont typeface="Wingdings" panose="05000000000000000000" pitchFamily="2" charset="2"/>
              <a:buChar char="ü"/>
            </a:pPr>
            <a:r>
              <a:rPr lang="fr-FR" sz="2000" dirty="0" smtClean="0"/>
              <a:t>Finaliser les plantations de la forêt comestible</a:t>
            </a:r>
          </a:p>
          <a:p>
            <a:pPr>
              <a:buFont typeface="Wingdings" panose="05000000000000000000" pitchFamily="2" charset="2"/>
              <a:buChar char="ü"/>
            </a:pPr>
            <a:r>
              <a:rPr lang="fr-FR" sz="2000" dirty="0" smtClean="0"/>
              <a:t>Aménagement de la mare</a:t>
            </a:r>
          </a:p>
          <a:p>
            <a:pPr>
              <a:buFont typeface="Wingdings" panose="05000000000000000000" pitchFamily="2" charset="2"/>
              <a:buChar char="ü"/>
            </a:pPr>
            <a:r>
              <a:rPr lang="fr-FR" sz="2000" dirty="0" smtClean="0"/>
              <a:t>Installation du système d’irrigation, pompage </a:t>
            </a:r>
            <a:r>
              <a:rPr lang="fr-FR" sz="2000" b="1" dirty="0" smtClean="0"/>
              <a:t>(groupe à définir)</a:t>
            </a:r>
          </a:p>
          <a:p>
            <a:pPr>
              <a:buFont typeface="Wingdings" panose="05000000000000000000" pitchFamily="2" charset="2"/>
              <a:buChar char="ü"/>
            </a:pPr>
            <a:r>
              <a:rPr lang="fr-FR" sz="2000" dirty="0" smtClean="0"/>
              <a:t>Inventaire hivernal des plantes </a:t>
            </a:r>
          </a:p>
          <a:p>
            <a:pPr>
              <a:buFont typeface="Wingdings" panose="05000000000000000000" pitchFamily="2" charset="2"/>
              <a:buChar char="ü"/>
            </a:pPr>
            <a:endParaRPr lang="fr-FR" sz="2000" dirty="0"/>
          </a:p>
          <a:p>
            <a:pPr marL="68580" indent="0">
              <a:buNone/>
            </a:pPr>
            <a:r>
              <a:rPr lang="fr-FR" sz="2000" b="1" dirty="0" smtClean="0"/>
              <a:t>Courant 2022 :</a:t>
            </a:r>
          </a:p>
          <a:p>
            <a:pPr>
              <a:buFont typeface="Wingdings" panose="05000000000000000000" pitchFamily="2" charset="2"/>
              <a:buChar char="ü"/>
            </a:pPr>
            <a:r>
              <a:rPr lang="fr-FR" sz="2000" dirty="0" smtClean="0"/>
              <a:t>Création des haies centrales  </a:t>
            </a:r>
          </a:p>
          <a:p>
            <a:pPr>
              <a:buFont typeface="Wingdings" panose="05000000000000000000" pitchFamily="2" charset="2"/>
              <a:buChar char="ü"/>
            </a:pPr>
            <a:r>
              <a:rPr lang="fr-FR" sz="2000" dirty="0" smtClean="0"/>
              <a:t>Signalétiques</a:t>
            </a:r>
          </a:p>
          <a:p>
            <a:pPr>
              <a:buFont typeface="Wingdings" panose="05000000000000000000" pitchFamily="2" charset="2"/>
              <a:buChar char="ü"/>
            </a:pPr>
            <a:r>
              <a:rPr lang="fr-FR" sz="2000" dirty="0" smtClean="0"/>
              <a:t>Haies sèches</a:t>
            </a:r>
          </a:p>
          <a:p>
            <a:pPr>
              <a:buFont typeface="Wingdings" panose="05000000000000000000" pitchFamily="2" charset="2"/>
              <a:buChar char="ü"/>
            </a:pPr>
            <a:r>
              <a:rPr lang="fr-FR" sz="2000" dirty="0" smtClean="0"/>
              <a:t>Passage central dans le merlon</a:t>
            </a:r>
          </a:p>
          <a:p>
            <a:pPr>
              <a:buFont typeface="Wingdings" panose="05000000000000000000" pitchFamily="2" charset="2"/>
              <a:buChar char="ü"/>
            </a:pPr>
            <a:r>
              <a:rPr lang="fr-FR" sz="2000" dirty="0" smtClean="0"/>
              <a:t>Elargissement des haies avec </a:t>
            </a:r>
            <a:r>
              <a:rPr lang="fr-FR" sz="2000" dirty="0"/>
              <a:t>la </a:t>
            </a:r>
            <a:r>
              <a:rPr lang="fr-FR" sz="2000" dirty="0" smtClean="0"/>
              <a:t>LPO</a:t>
            </a:r>
          </a:p>
          <a:p>
            <a:pPr>
              <a:buFont typeface="Wingdings" panose="05000000000000000000" pitchFamily="2" charset="2"/>
              <a:buChar char="ü"/>
            </a:pPr>
            <a:r>
              <a:rPr lang="fr-FR" sz="2000" dirty="0" smtClean="0"/>
              <a:t>Raccordement électrique</a:t>
            </a:r>
          </a:p>
          <a:p>
            <a:pPr>
              <a:buFont typeface="Wingdings" panose="05000000000000000000" pitchFamily="2" charset="2"/>
              <a:buChar char="ü"/>
            </a:pPr>
            <a:r>
              <a:rPr lang="fr-FR" sz="2000" dirty="0" smtClean="0"/>
              <a:t>Abris de 20m²</a:t>
            </a:r>
          </a:p>
          <a:p>
            <a:pPr>
              <a:buFont typeface="Wingdings" panose="05000000000000000000" pitchFamily="2" charset="2"/>
              <a:buChar char="ü"/>
            </a:pPr>
            <a:r>
              <a:rPr lang="fr-FR" sz="2000" dirty="0" smtClean="0"/>
              <a:t>Finalisation du théâtre de verdure</a:t>
            </a:r>
            <a:endParaRPr lang="fr-FR" sz="2000" dirty="0"/>
          </a:p>
          <a:p>
            <a:pPr>
              <a:buFont typeface="Wingdings" panose="05000000000000000000" pitchFamily="2" charset="2"/>
              <a:buChar char="ü"/>
            </a:pPr>
            <a:r>
              <a:rPr lang="fr-FR" sz="2000" dirty="0" smtClean="0"/>
              <a:t>Plantations additionnelles </a:t>
            </a:r>
            <a:r>
              <a:rPr lang="fr-FR" sz="1600" dirty="0" smtClean="0"/>
              <a:t>(carrés de médicinales…) </a:t>
            </a:r>
            <a:endParaRPr lang="fr-FR" sz="1600" dirty="0"/>
          </a:p>
          <a:p>
            <a:pPr>
              <a:buFont typeface="Wingdings" panose="05000000000000000000" pitchFamily="2" charset="2"/>
              <a:buChar char="ü"/>
            </a:pPr>
            <a:endParaRPr lang="fr-FR" sz="2000" dirty="0"/>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9749" y="3097447"/>
            <a:ext cx="2281436" cy="1711077"/>
          </a:xfrm>
          <a:prstGeom prst="rect">
            <a:avLst/>
          </a:prstGeom>
        </p:spPr>
      </p:pic>
      <p:sp>
        <p:nvSpPr>
          <p:cNvPr id="6" name="ZoneTexte 5"/>
          <p:cNvSpPr txBox="1"/>
          <p:nvPr/>
        </p:nvSpPr>
        <p:spPr>
          <a:xfrm rot="16200000">
            <a:off x="6767836" y="3726756"/>
            <a:ext cx="1693092" cy="230832"/>
          </a:xfrm>
          <a:prstGeom prst="rect">
            <a:avLst/>
          </a:prstGeom>
          <a:noFill/>
        </p:spPr>
        <p:txBody>
          <a:bodyPr wrap="none" rtlCol="0">
            <a:spAutoFit/>
          </a:bodyPr>
          <a:lstStyle/>
          <a:p>
            <a:r>
              <a:rPr lang="fr-FR" sz="900" dirty="0" smtClean="0"/>
              <a:t>Le futur théâtre de verdure</a:t>
            </a:r>
            <a:endParaRPr lang="fr-FR" sz="900" dirty="0"/>
          </a:p>
        </p:txBody>
      </p:sp>
      <p:sp>
        <p:nvSpPr>
          <p:cNvPr id="7" name="ZoneTexte 6"/>
          <p:cNvSpPr txBox="1"/>
          <p:nvPr/>
        </p:nvSpPr>
        <p:spPr>
          <a:xfrm rot="16200000">
            <a:off x="5745595" y="5606910"/>
            <a:ext cx="1005403" cy="230832"/>
          </a:xfrm>
          <a:prstGeom prst="rect">
            <a:avLst/>
          </a:prstGeom>
          <a:noFill/>
        </p:spPr>
        <p:txBody>
          <a:bodyPr wrap="none" rtlCol="0">
            <a:spAutoFit/>
          </a:bodyPr>
          <a:lstStyle/>
          <a:p>
            <a:r>
              <a:rPr lang="fr-FR" sz="900" dirty="0" smtClean="0"/>
              <a:t>La future mare</a:t>
            </a:r>
            <a:endParaRPr lang="fr-FR" sz="900" dirty="0"/>
          </a:p>
        </p:txBody>
      </p:sp>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216" y="1600330"/>
            <a:ext cx="1796634" cy="964138"/>
          </a:xfrm>
          <a:prstGeom prst="rect">
            <a:avLst/>
          </a:prstGeom>
        </p:spPr>
      </p:pic>
      <p:sp>
        <p:nvSpPr>
          <p:cNvPr id="9" name="ZoneTexte 8"/>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spTree>
    <p:extLst>
      <p:ext uri="{BB962C8B-B14F-4D97-AF65-F5344CB8AC3E}">
        <p14:creationId xmlns:p14="http://schemas.microsoft.com/office/powerpoint/2010/main" val="2035490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111543"/>
            <a:ext cx="7560840" cy="1143000"/>
          </a:xfrm>
        </p:spPr>
        <p:txBody>
          <a:bodyPr>
            <a:normAutofit/>
          </a:bodyPr>
          <a:lstStyle/>
          <a:p>
            <a:r>
              <a:rPr lang="fr-FR" sz="3600" dirty="0" smtClean="0"/>
              <a:t>Approbation du rapport moral</a:t>
            </a:r>
            <a:endParaRPr lang="fr-FR" sz="3600" dirty="0"/>
          </a:p>
        </p:txBody>
      </p:sp>
      <p:sp>
        <p:nvSpPr>
          <p:cNvPr id="4" name="Espace réservé du contenu 3"/>
          <p:cNvSpPr>
            <a:spLocks noGrp="1"/>
          </p:cNvSpPr>
          <p:nvPr>
            <p:ph idx="1"/>
          </p:nvPr>
        </p:nvSpPr>
        <p:spPr>
          <a:xfrm>
            <a:off x="395536" y="1303374"/>
            <a:ext cx="8352928" cy="4536504"/>
          </a:xfrm>
        </p:spPr>
        <p:txBody>
          <a:bodyPr>
            <a:noAutofit/>
          </a:bodyPr>
          <a:lstStyle/>
          <a:p>
            <a:pPr marL="68580" indent="0">
              <a:buNone/>
            </a:pPr>
            <a:r>
              <a:rPr lang="fr-FR" sz="2000" dirty="0" smtClean="0"/>
              <a:t>2021 </a:t>
            </a:r>
            <a:r>
              <a:rPr lang="fr-FR" sz="1330" dirty="0" smtClean="0"/>
              <a:t>a été notre première année d’activité, on n’aurait pas pu espérer une année aussi </a:t>
            </a:r>
            <a:r>
              <a:rPr lang="fr-FR" sz="1330" dirty="0" smtClean="0"/>
              <a:t>intense: </a:t>
            </a:r>
            <a:endParaRPr lang="fr-FR" sz="1330" dirty="0" smtClean="0"/>
          </a:p>
          <a:p>
            <a:pPr>
              <a:buFont typeface="Wingdings" panose="05000000000000000000" pitchFamily="2" charset="2"/>
              <a:buChar char="ü"/>
            </a:pPr>
            <a:r>
              <a:rPr lang="fr-FR" sz="1340" b="1" dirty="0" smtClean="0"/>
              <a:t>Tournée vers les actions concrètes </a:t>
            </a:r>
            <a:r>
              <a:rPr lang="fr-FR" sz="1340" dirty="0" smtClean="0"/>
              <a:t>(ateliers, achats groupés, conférence, distribution de fumier, ramassage de déchets) : soit plus de 3 actions par mois réalisées autour de nos valeurs (don, biodiversité, résilience et consommation responsable) et ce malgré la période </a:t>
            </a:r>
            <a:r>
              <a:rPr lang="fr-FR" sz="1340" dirty="0" err="1" smtClean="0"/>
              <a:t>Covid</a:t>
            </a:r>
            <a:r>
              <a:rPr lang="fr-FR" sz="1340" dirty="0"/>
              <a:t>,</a:t>
            </a:r>
            <a:endParaRPr lang="fr-FR" sz="1340" dirty="0" smtClean="0"/>
          </a:p>
          <a:p>
            <a:pPr>
              <a:buFont typeface="Wingdings" panose="05000000000000000000" pitchFamily="2" charset="2"/>
              <a:buChar char="ü"/>
            </a:pPr>
            <a:r>
              <a:rPr lang="fr-FR" sz="1340" dirty="0" smtClean="0"/>
              <a:t>Le </a:t>
            </a:r>
            <a:r>
              <a:rPr lang="fr-FR" sz="1340" b="1" dirty="0" smtClean="0"/>
              <a:t>développement rapide du nombre d’adhérents </a:t>
            </a:r>
            <a:r>
              <a:rPr lang="fr-FR" sz="1340" dirty="0" smtClean="0"/>
              <a:t>nous conforte dans le fait que les GarnemAnts répondent à un besoin du territoire et de ses habitants autour des valeurs qui nous animent,</a:t>
            </a:r>
          </a:p>
          <a:p>
            <a:pPr>
              <a:buFont typeface="Wingdings" panose="05000000000000000000" pitchFamily="2" charset="2"/>
              <a:buChar char="ü"/>
            </a:pPr>
            <a:r>
              <a:rPr lang="fr-FR" sz="1340" dirty="0" smtClean="0"/>
              <a:t>Les actions menées et les rencontres nous permettent d’ores et déjà de </a:t>
            </a:r>
            <a:r>
              <a:rPr lang="fr-FR" sz="1340" b="1" dirty="0" smtClean="0"/>
              <a:t>créer du lien social </a:t>
            </a:r>
            <a:r>
              <a:rPr lang="fr-FR" sz="1340" dirty="0" smtClean="0"/>
              <a:t>entre les GarnemAnts et les habitants mais également avec les communes, les élus des territoires sur lesquels nous avons mené des actions, </a:t>
            </a:r>
          </a:p>
          <a:p>
            <a:pPr>
              <a:buFont typeface="Wingdings" panose="05000000000000000000" pitchFamily="2" charset="2"/>
              <a:buChar char="ü"/>
            </a:pPr>
            <a:r>
              <a:rPr lang="fr-FR" sz="1340" dirty="0" smtClean="0"/>
              <a:t>Le </a:t>
            </a:r>
            <a:r>
              <a:rPr lang="fr-FR" sz="1340" b="1" dirty="0" smtClean="0"/>
              <a:t>développement de la notoriété </a:t>
            </a:r>
            <a:r>
              <a:rPr lang="fr-FR" sz="1340" dirty="0" smtClean="0"/>
              <a:t>des GarnemAnts nous permet de toucher et </a:t>
            </a:r>
            <a:r>
              <a:rPr lang="fr-FR" sz="1340" b="1" dirty="0" smtClean="0"/>
              <a:t>sensibiliser un grand nombre d’habitants </a:t>
            </a:r>
            <a:r>
              <a:rPr lang="fr-FR" sz="1340" dirty="0" smtClean="0"/>
              <a:t>à travers nos communications et leurs relais dans les médias. Nous sommes devenus une association reconnue sur le territoire en à peine une année d’existence,</a:t>
            </a:r>
          </a:p>
          <a:p>
            <a:pPr>
              <a:buFont typeface="Wingdings" panose="05000000000000000000" pitchFamily="2" charset="2"/>
              <a:buChar char="ü"/>
            </a:pPr>
            <a:r>
              <a:rPr lang="fr-FR" sz="1340" b="1" dirty="0" smtClean="0"/>
              <a:t>Le projet des </a:t>
            </a:r>
            <a:r>
              <a:rPr lang="fr-FR" sz="1340" b="1" dirty="0" err="1" smtClean="0"/>
              <a:t>Rautardières</a:t>
            </a:r>
            <a:r>
              <a:rPr lang="fr-FR" sz="1340" b="1" dirty="0"/>
              <a:t> </a:t>
            </a:r>
            <a:r>
              <a:rPr lang="fr-FR" sz="1340" dirty="0" smtClean="0"/>
              <a:t>est un concentré de résultats à lui seul : projet phare pour les GarnemAnts, il nous permet d’espérer une </a:t>
            </a:r>
            <a:r>
              <a:rPr lang="fr-FR" sz="1340" b="1" dirty="0" smtClean="0"/>
              <a:t>action dans le long terme en cohérence avec l’ensemble de nos valeurs. </a:t>
            </a:r>
            <a:r>
              <a:rPr lang="fr-FR" sz="1340" dirty="0" smtClean="0"/>
              <a:t>Les différentes fonctions qui la composent permettront à chaque adhérent de s’y retrouver. Ce lieu est important également car il nous permet d’accueillir des ateliers pour former et </a:t>
            </a:r>
            <a:r>
              <a:rPr lang="fr-FR" sz="1340" b="1" dirty="0" smtClean="0"/>
              <a:t>sensibiliser les habitants</a:t>
            </a:r>
            <a:r>
              <a:rPr lang="fr-FR" sz="1340" dirty="0" smtClean="0"/>
              <a:t> mais également </a:t>
            </a:r>
            <a:r>
              <a:rPr lang="fr-FR" sz="1340" b="1" dirty="0" smtClean="0"/>
              <a:t>créer du lien avec les évènements culturels,  </a:t>
            </a:r>
          </a:p>
          <a:p>
            <a:pPr>
              <a:buFont typeface="Wingdings" panose="05000000000000000000" pitchFamily="2" charset="2"/>
              <a:buChar char="ü"/>
            </a:pPr>
            <a:r>
              <a:rPr lang="fr-FR" sz="1340" b="1" dirty="0" smtClean="0"/>
              <a:t>Un point de vigilance </a:t>
            </a:r>
            <a:r>
              <a:rPr lang="fr-FR" sz="1340" dirty="0" smtClean="0"/>
              <a:t>: l’investissement en temps en 2021 par certains d’entre nous a été très important, pour pérenniser l’association, il est nécessaire d’étoffer le nombre d’adhérents impliqués dans la conduite d’actions</a:t>
            </a:r>
            <a:r>
              <a:rPr lang="fr-FR" sz="1340" dirty="0" smtClean="0"/>
              <a:t>.</a:t>
            </a:r>
            <a:endParaRPr lang="fr-FR" sz="1340" dirty="0"/>
          </a:p>
        </p:txBody>
      </p:sp>
      <p:sp>
        <p:nvSpPr>
          <p:cNvPr id="5" name="ZoneTexte 4"/>
          <p:cNvSpPr txBox="1"/>
          <p:nvPr/>
        </p:nvSpPr>
        <p:spPr>
          <a:xfrm>
            <a:off x="499314" y="967766"/>
            <a:ext cx="3784654" cy="369332"/>
          </a:xfrm>
          <a:prstGeom prst="rect">
            <a:avLst/>
          </a:prstGeom>
          <a:noFill/>
        </p:spPr>
        <p:txBody>
          <a:bodyPr wrap="square" rtlCol="0">
            <a:spAutoFit/>
          </a:bodyPr>
          <a:lstStyle/>
          <a:p>
            <a:r>
              <a:rPr lang="fr-FR" dirty="0" smtClean="0"/>
              <a:t>Présenté par </a:t>
            </a:r>
            <a:r>
              <a:rPr lang="fr-FR" dirty="0" smtClean="0"/>
              <a:t>: Hubert Vendeville </a:t>
            </a:r>
            <a:endParaRPr lang="fr-FR" dirty="0"/>
          </a:p>
        </p:txBody>
      </p:sp>
      <p:sp>
        <p:nvSpPr>
          <p:cNvPr id="6" name="ZoneTexte 5"/>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3006570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Partie </a:t>
            </a:r>
            <a:r>
              <a:rPr lang="fr-FR" dirty="0" smtClean="0"/>
              <a:t>1: rapport moral </a:t>
            </a:r>
            <a:endParaRPr lang="fr-FR" dirty="0"/>
          </a:p>
        </p:txBody>
      </p:sp>
      <p:sp>
        <p:nvSpPr>
          <p:cNvPr id="3" name="Sous-titre 2"/>
          <p:cNvSpPr>
            <a:spLocks noGrp="1"/>
          </p:cNvSpPr>
          <p:nvPr>
            <p:ph type="subTitle" idx="1"/>
          </p:nvPr>
        </p:nvSpPr>
        <p:spPr/>
        <p:txBody>
          <a:bodyPr>
            <a:normAutofit lnSpcReduction="10000"/>
          </a:bodyPr>
          <a:lstStyle/>
          <a:p>
            <a:pPr marL="285750" indent="-285750">
              <a:buFont typeface="Wingdings" panose="05000000000000000000" pitchFamily="2" charset="2"/>
              <a:buChar char="ü"/>
            </a:pPr>
            <a:r>
              <a:rPr lang="fr-FR" sz="1400" dirty="0" smtClean="0"/>
              <a:t>Présentation des GarnemAnts</a:t>
            </a:r>
          </a:p>
          <a:p>
            <a:pPr marL="285750" indent="-285750">
              <a:buFont typeface="Wingdings" panose="05000000000000000000" pitchFamily="2" charset="2"/>
              <a:buChar char="ü"/>
            </a:pPr>
            <a:r>
              <a:rPr lang="fr-FR" sz="1400" dirty="0" smtClean="0"/>
              <a:t>Revue </a:t>
            </a:r>
            <a:r>
              <a:rPr lang="fr-FR" sz="1400" dirty="0"/>
              <a:t>des actions </a:t>
            </a:r>
            <a:r>
              <a:rPr lang="fr-FR" sz="1400" dirty="0" smtClean="0"/>
              <a:t>2021</a:t>
            </a:r>
          </a:p>
          <a:p>
            <a:pPr marL="285750" indent="-285750">
              <a:buFont typeface="Wingdings" panose="05000000000000000000" pitchFamily="2" charset="2"/>
              <a:buChar char="ü"/>
            </a:pPr>
            <a:r>
              <a:rPr lang="fr-FR" sz="1400" dirty="0" smtClean="0"/>
              <a:t>Focus sur les </a:t>
            </a:r>
            <a:r>
              <a:rPr lang="fr-FR" sz="1400" dirty="0" err="1" smtClean="0"/>
              <a:t>Rautardières</a:t>
            </a:r>
            <a:endParaRPr lang="fr-FR" sz="1400" dirty="0" smtClean="0"/>
          </a:p>
          <a:p>
            <a:pPr marL="285750" indent="-285750">
              <a:buFont typeface="Wingdings" panose="05000000000000000000" pitchFamily="2" charset="2"/>
              <a:buChar char="ü"/>
            </a:pPr>
            <a:r>
              <a:rPr lang="fr-FR" sz="1400" dirty="0" smtClean="0"/>
              <a:t>Synthèse 2021</a:t>
            </a:r>
            <a:endParaRPr lang="fr-FR" sz="1400" dirty="0"/>
          </a:p>
          <a:p>
            <a:pPr marL="285750" indent="-285750">
              <a:buFont typeface="Wingdings" panose="05000000000000000000" pitchFamily="2" charset="2"/>
              <a:buChar char="ü"/>
            </a:pPr>
            <a:r>
              <a:rPr lang="fr-FR" sz="1400" dirty="0" smtClean="0"/>
              <a:t>Objectifs généraux 2022</a:t>
            </a:r>
          </a:p>
        </p:txBody>
      </p:sp>
    </p:spTree>
    <p:extLst>
      <p:ext uri="{BB962C8B-B14F-4D97-AF65-F5344CB8AC3E}">
        <p14:creationId xmlns:p14="http://schemas.microsoft.com/office/powerpoint/2010/main" val="25192642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111543"/>
            <a:ext cx="7560840" cy="1143000"/>
          </a:xfrm>
        </p:spPr>
        <p:txBody>
          <a:bodyPr>
            <a:normAutofit/>
          </a:bodyPr>
          <a:lstStyle/>
          <a:p>
            <a:r>
              <a:rPr lang="fr-FR" sz="3600" dirty="0" smtClean="0"/>
              <a:t>Vision pour 2022</a:t>
            </a:r>
            <a:endParaRPr lang="fr-FR" sz="3600" dirty="0"/>
          </a:p>
        </p:txBody>
      </p:sp>
      <p:sp>
        <p:nvSpPr>
          <p:cNvPr id="4" name="Espace réservé du contenu 3"/>
          <p:cNvSpPr>
            <a:spLocks noGrp="1"/>
          </p:cNvSpPr>
          <p:nvPr>
            <p:ph idx="1"/>
          </p:nvPr>
        </p:nvSpPr>
        <p:spPr>
          <a:xfrm>
            <a:off x="395536" y="1340768"/>
            <a:ext cx="8352928" cy="4536504"/>
          </a:xfrm>
        </p:spPr>
        <p:txBody>
          <a:bodyPr>
            <a:noAutofit/>
          </a:bodyPr>
          <a:lstStyle/>
          <a:p>
            <a:pPr marL="68580" indent="0">
              <a:buNone/>
            </a:pPr>
            <a:r>
              <a:rPr lang="fr-FR" dirty="0" smtClean="0"/>
              <a:t>2022 </a:t>
            </a:r>
            <a:r>
              <a:rPr lang="fr-FR" sz="1600" dirty="0" smtClean="0"/>
              <a:t>devra être une année de confirmation et de déploiement sur le territoire  : </a:t>
            </a:r>
          </a:p>
          <a:p>
            <a:pPr>
              <a:buFont typeface="Wingdings" panose="05000000000000000000" pitchFamily="2" charset="2"/>
              <a:buChar char="ü"/>
            </a:pPr>
            <a:r>
              <a:rPr lang="fr-FR" sz="1600" b="1" dirty="0" smtClean="0"/>
              <a:t>La résilience alimentaire sera l’une de nos priorités en rendant les habitants plus résilients </a:t>
            </a:r>
            <a:r>
              <a:rPr lang="fr-FR" sz="1600" dirty="0" smtClean="0"/>
              <a:t>eux-mêmes grâce à leurs jardins, leur consommation plus responsable. Cet axe pourra être mis en œuvre à l’aide d’ateliers, d’actions d’accompagnement des habitants (diagnostics partagés), la poursuite des achats groupés en lien avec la résilience alimentaire et la visite de lieux inspirants,</a:t>
            </a:r>
          </a:p>
          <a:p>
            <a:pPr>
              <a:buFont typeface="Wingdings" panose="05000000000000000000" pitchFamily="2" charset="2"/>
              <a:buChar char="ü"/>
            </a:pPr>
            <a:r>
              <a:rPr lang="fr-FR" sz="1600" b="1" dirty="0" smtClean="0"/>
              <a:t>La résilience énergétique au niveau du territoire </a:t>
            </a:r>
            <a:r>
              <a:rPr lang="fr-FR" sz="1600" dirty="0" smtClean="0"/>
              <a:t>sera également l’une de nos priorités en partageant et nous engageant dans le projet de coopérative énergétique citoyenne du territoire, mais également en sensibilisant les habitants sur leurs choix d’</a:t>
            </a:r>
            <a:r>
              <a:rPr lang="fr-FR" sz="1600" dirty="0" err="1" smtClean="0"/>
              <a:t>éco-construction</a:t>
            </a:r>
            <a:r>
              <a:rPr lang="fr-FR" sz="1600" dirty="0" smtClean="0"/>
              <a:t> et de production d’énergie renouvelable (bois, solaire),</a:t>
            </a:r>
          </a:p>
          <a:p>
            <a:pPr>
              <a:buFont typeface="Wingdings" panose="05000000000000000000" pitchFamily="2" charset="2"/>
              <a:buChar char="ü"/>
            </a:pPr>
            <a:r>
              <a:rPr lang="fr-FR" sz="1600" b="1" dirty="0" smtClean="0"/>
              <a:t>Nous poursuivrons l’aménagement du site des </a:t>
            </a:r>
            <a:r>
              <a:rPr lang="fr-FR" sz="1600" b="1" dirty="0" err="1" smtClean="0"/>
              <a:t>Rautardières</a:t>
            </a:r>
            <a:r>
              <a:rPr lang="fr-FR" sz="1600" b="1" dirty="0" smtClean="0"/>
              <a:t> </a:t>
            </a:r>
            <a:r>
              <a:rPr lang="fr-FR" sz="1600" dirty="0" smtClean="0"/>
              <a:t>avec l’objectif d’animer des ateliers participatifs pour développer les compétences et les savoirs des participants, la biodiversité du site et en créant un réel lieu de vie et de rencontres entre les habitants.</a:t>
            </a:r>
          </a:p>
          <a:p>
            <a:pPr>
              <a:buFont typeface="Wingdings" panose="05000000000000000000" pitchFamily="2" charset="2"/>
              <a:buChar char="ü"/>
            </a:pPr>
            <a:r>
              <a:rPr lang="fr-FR" sz="1600" dirty="0" smtClean="0"/>
              <a:t>En fonction de nos débats, nous pourrions mener des actions de </a:t>
            </a:r>
            <a:r>
              <a:rPr lang="fr-FR" sz="1600" b="1" dirty="0" smtClean="0"/>
              <a:t>lanceur d’alerte </a:t>
            </a:r>
            <a:r>
              <a:rPr lang="fr-FR" sz="1600" dirty="0" smtClean="0"/>
              <a:t>sur la biodiversité du territoire </a:t>
            </a:r>
          </a:p>
          <a:p>
            <a:pPr>
              <a:buFont typeface="Wingdings" panose="05000000000000000000" pitchFamily="2" charset="2"/>
              <a:buChar char="ü"/>
            </a:pPr>
            <a:endParaRPr lang="fr-FR" sz="1600" dirty="0" smtClean="0"/>
          </a:p>
          <a:p>
            <a:pPr>
              <a:buFont typeface="Wingdings" panose="05000000000000000000" pitchFamily="2" charset="2"/>
              <a:buChar char="ü"/>
            </a:pPr>
            <a:endParaRPr lang="fr-FR" sz="1600" dirty="0" smtClean="0"/>
          </a:p>
          <a:p>
            <a:pPr>
              <a:buFont typeface="Wingdings" panose="05000000000000000000" pitchFamily="2" charset="2"/>
              <a:buChar char="ü"/>
            </a:pPr>
            <a:endParaRPr lang="fr-FR" sz="1600" dirty="0" smtClean="0"/>
          </a:p>
          <a:p>
            <a:pPr marL="68580" indent="0">
              <a:buNone/>
            </a:pPr>
            <a:endParaRPr lang="fr-FR" dirty="0"/>
          </a:p>
        </p:txBody>
      </p:sp>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33716764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sz="3600" dirty="0" smtClean="0"/>
              <a:t>Approbation du rapport moral 2021</a:t>
            </a:r>
            <a:endParaRPr lang="fr-FR" sz="3600" dirty="0"/>
          </a:p>
        </p:txBody>
      </p:sp>
      <p:sp>
        <p:nvSpPr>
          <p:cNvPr id="4" name="Espace réservé du contenu 3"/>
          <p:cNvSpPr>
            <a:spLocks noGrp="1"/>
          </p:cNvSpPr>
          <p:nvPr>
            <p:ph idx="1"/>
          </p:nvPr>
        </p:nvSpPr>
        <p:spPr>
          <a:xfrm>
            <a:off x="683568" y="1772816"/>
            <a:ext cx="7776864" cy="4536504"/>
          </a:xfrm>
        </p:spPr>
        <p:txBody>
          <a:bodyPr>
            <a:normAutofit/>
          </a:bodyPr>
          <a:lstStyle/>
          <a:p>
            <a:pPr marL="68580" indent="0">
              <a:buNone/>
            </a:pPr>
            <a:r>
              <a:rPr lang="fr-FR" b="1" u="sng" dirty="0" smtClean="0"/>
              <a:t>Vote </a:t>
            </a:r>
          </a:p>
          <a:p>
            <a:pPr marL="68580" indent="0">
              <a:buNone/>
            </a:pPr>
            <a:endParaRPr lang="fr-FR" dirty="0" smtClean="0"/>
          </a:p>
          <a:p>
            <a:pPr marL="68580" indent="0">
              <a:buNone/>
            </a:pPr>
            <a:r>
              <a:rPr lang="fr-FR" dirty="0" smtClean="0"/>
              <a:t>Approbation du rapport moral 2021</a:t>
            </a:r>
          </a:p>
          <a:p>
            <a:pPr marL="68580" indent="0">
              <a:buNone/>
            </a:pPr>
            <a:endParaRPr lang="fr-FR" dirty="0"/>
          </a:p>
          <a:p>
            <a:pPr marL="68580" indent="0">
              <a:buNone/>
            </a:pPr>
            <a:r>
              <a:rPr lang="fr-FR" dirty="0"/>
              <a:t>Nombre de pour :</a:t>
            </a:r>
          </a:p>
          <a:p>
            <a:pPr marL="68580" indent="0">
              <a:buNone/>
            </a:pPr>
            <a:r>
              <a:rPr lang="fr-FR" dirty="0"/>
              <a:t>Nombre de contre :</a:t>
            </a:r>
          </a:p>
          <a:p>
            <a:pPr marL="68580" indent="0">
              <a:buNone/>
            </a:pPr>
            <a:r>
              <a:rPr lang="fr-FR" dirty="0"/>
              <a:t>Nombre d’abstention </a:t>
            </a:r>
            <a:r>
              <a:rPr lang="fr-FR" dirty="0" smtClean="0"/>
              <a:t>:</a:t>
            </a:r>
            <a:endParaRPr lang="fr-FR" dirty="0"/>
          </a:p>
        </p:txBody>
      </p:sp>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2084252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Partie </a:t>
            </a:r>
            <a:r>
              <a:rPr lang="fr-FR" dirty="0" smtClean="0"/>
              <a:t>2 </a:t>
            </a:r>
            <a:endParaRPr lang="fr-FR" dirty="0"/>
          </a:p>
        </p:txBody>
      </p:sp>
      <p:sp>
        <p:nvSpPr>
          <p:cNvPr id="3" name="Sous-titre 2"/>
          <p:cNvSpPr>
            <a:spLocks noGrp="1"/>
          </p:cNvSpPr>
          <p:nvPr>
            <p:ph type="subTitle" idx="1"/>
          </p:nvPr>
        </p:nvSpPr>
        <p:spPr/>
        <p:txBody>
          <a:bodyPr/>
          <a:lstStyle/>
          <a:p>
            <a:r>
              <a:rPr lang="fr-FR" dirty="0" smtClean="0"/>
              <a:t>Calendrier et proposition des actions 2022</a:t>
            </a:r>
            <a:endParaRPr lang="fr-FR" dirty="0"/>
          </a:p>
        </p:txBody>
      </p:sp>
    </p:spTree>
    <p:extLst>
      <p:ext uri="{BB962C8B-B14F-4D97-AF65-F5344CB8AC3E}">
        <p14:creationId xmlns:p14="http://schemas.microsoft.com/office/powerpoint/2010/main" val="3533237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404664"/>
            <a:ext cx="5904656" cy="638944"/>
          </a:xfrm>
        </p:spPr>
        <p:txBody>
          <a:bodyPr>
            <a:normAutofit fontScale="90000"/>
          </a:bodyPr>
          <a:lstStyle/>
          <a:p>
            <a:r>
              <a:rPr lang="fr-FR" sz="3600" dirty="0" smtClean="0"/>
              <a:t>Calendrier prévisionnel 2022</a:t>
            </a:r>
            <a:endParaRPr lang="fr-FR" sz="3600"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1244535915"/>
              </p:ext>
            </p:extLst>
          </p:nvPr>
        </p:nvGraphicFramePr>
        <p:xfrm>
          <a:off x="107504" y="1484784"/>
          <a:ext cx="8712967" cy="4354243"/>
        </p:xfrm>
        <a:graphic>
          <a:graphicData uri="http://schemas.openxmlformats.org/drawingml/2006/table">
            <a:tbl>
              <a:tblPr>
                <a:tableStyleId>{5C22544A-7EE6-4342-B048-85BDC9FD1C3A}</a:tableStyleId>
              </a:tblPr>
              <a:tblGrid>
                <a:gridCol w="824367"/>
                <a:gridCol w="4650787"/>
                <a:gridCol w="1183539"/>
                <a:gridCol w="2054274"/>
              </a:tblGrid>
              <a:tr h="234763">
                <a:tc>
                  <a:txBody>
                    <a:bodyPr/>
                    <a:lstStyle/>
                    <a:p>
                      <a:pPr algn="ctr" fontAlgn="b"/>
                      <a:r>
                        <a:rPr lang="fr-FR" sz="1600" b="1" i="0" u="none" strike="noStrike" dirty="0" smtClean="0">
                          <a:solidFill>
                            <a:srgbClr val="000000"/>
                          </a:solidFill>
                          <a:effectLst/>
                          <a:latin typeface="Arial1"/>
                        </a:rPr>
                        <a:t>Mois</a:t>
                      </a:r>
                      <a:endParaRPr lang="fr-FR" sz="16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600" b="1" u="none" strike="noStrike" dirty="0" smtClean="0">
                          <a:effectLst/>
                        </a:rPr>
                        <a:t>Evènement </a:t>
                      </a:r>
                      <a:endParaRPr lang="fr-FR" sz="1600" b="1" u="none" strike="noStrike" dirty="0">
                        <a:effectLst/>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600" b="1" u="none" strike="noStrike" dirty="0" smtClean="0">
                          <a:effectLst/>
                        </a:rPr>
                        <a:t>Référent</a:t>
                      </a:r>
                      <a:endParaRPr lang="fr-FR" sz="1600" b="1" u="none" strike="noStrike" dirty="0">
                        <a:effectLst/>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600" b="1" u="none" strike="noStrike" dirty="0" smtClean="0">
                          <a:effectLst/>
                        </a:rPr>
                        <a:t>Toute l’année</a:t>
                      </a:r>
                      <a:endParaRPr lang="fr-FR" sz="1600" b="1" u="none" strike="noStrike" dirty="0">
                        <a:effectLst/>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763">
                <a:tc>
                  <a:txBody>
                    <a:bodyPr/>
                    <a:lstStyle/>
                    <a:p>
                      <a:pPr algn="ctr" fontAlgn="b"/>
                      <a:r>
                        <a:rPr lang="fr-FR" sz="1200" u="none" strike="noStrike" dirty="0" smtClean="0">
                          <a:effectLst/>
                        </a:rPr>
                        <a:t>Janvier</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Samedi </a:t>
                      </a:r>
                      <a:r>
                        <a:rPr lang="fr-FR" sz="1200" b="1" u="none" strike="noStrike" dirty="0">
                          <a:effectLst/>
                        </a:rPr>
                        <a:t>29 janvier</a:t>
                      </a:r>
                      <a:r>
                        <a:rPr lang="fr-FR" sz="1200" u="none" strike="noStrike" dirty="0">
                          <a:effectLst/>
                        </a:rPr>
                        <a:t> : comptage des oiseaux aux </a:t>
                      </a:r>
                      <a:r>
                        <a:rPr lang="fr-FR" sz="1200" u="none" strike="noStrike" dirty="0" err="1">
                          <a:effectLst/>
                        </a:rPr>
                        <a:t>Rautardières</a:t>
                      </a:r>
                      <a:r>
                        <a:rPr lang="fr-FR" sz="1200" u="none" strike="noStrike" dirty="0">
                          <a:effectLst/>
                        </a:rPr>
                        <a:t> </a:t>
                      </a: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dirty="0" smtClean="0">
                          <a:effectLst/>
                        </a:rPr>
                        <a:t>Éric</a:t>
                      </a:r>
                      <a:endParaRPr lang="fr-FR" sz="1200" u="none" strike="noStrike" dirty="0">
                        <a:effectLst/>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8">
                  <a:txBody>
                    <a:bodyPr/>
                    <a:lstStyle/>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fr-FR" sz="1400" b="0" u="none" strike="noStrike" dirty="0" err="1" smtClean="0">
                          <a:effectLst/>
                        </a:rPr>
                        <a:t>Rautardières</a:t>
                      </a:r>
                      <a:r>
                        <a:rPr lang="fr-FR" sz="1400" b="0" u="none" strike="noStrike" dirty="0" smtClean="0">
                          <a:effectLst/>
                        </a:rPr>
                        <a:t> : chantiers</a:t>
                      </a:r>
                      <a:r>
                        <a:rPr lang="fr-FR" sz="1400" b="0" u="none" strike="noStrike" baseline="0" dirty="0" smtClean="0">
                          <a:effectLst/>
                        </a:rPr>
                        <a:t> participatifs</a:t>
                      </a: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fr-FR" sz="1400" b="0" u="none" strike="noStrike" dirty="0">
                        <a:effectLst/>
                      </a:endParaRP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fr-FR" sz="1400" b="0" u="none" strike="noStrike" dirty="0" smtClean="0">
                          <a:effectLst/>
                        </a:rPr>
                        <a:t>Visites</a:t>
                      </a:r>
                      <a:r>
                        <a:rPr lang="fr-FR" sz="1400" b="0" u="none" strike="noStrike" baseline="0" dirty="0" smtClean="0">
                          <a:effectLst/>
                        </a:rPr>
                        <a:t> inspirantes</a:t>
                      </a: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fr-FR" sz="1400" b="0" u="none" strike="noStrike" dirty="0">
                        <a:effectLst/>
                      </a:endParaRP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fr-FR" sz="1400" b="0" u="none" strike="noStrike" dirty="0" smtClean="0">
                          <a:effectLst/>
                        </a:rPr>
                        <a:t>Diagnostic jardins résilients</a:t>
                      </a: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fr-FR" sz="1400" b="0" u="none" strike="noStrike" dirty="0">
                        <a:effectLst/>
                      </a:endParaRP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fr-FR" sz="1400" b="0" u="none" strike="noStrike" dirty="0" smtClean="0">
                          <a:effectLst/>
                        </a:rPr>
                        <a:t>Lanceur d’alertes biodiversité</a:t>
                      </a: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fr-FR" sz="1400" b="0" u="none" strike="noStrike" dirty="0">
                        <a:effectLst/>
                      </a:endParaRP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fr-FR" sz="1400" b="0" u="none" strike="noStrike" dirty="0" smtClean="0">
                          <a:effectLst/>
                        </a:rPr>
                        <a:t>Programme culturel</a:t>
                      </a: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fr-FR" sz="1400" b="0" u="none" strike="noStrike" dirty="0" smtClean="0">
                        <a:effectLst/>
                      </a:endParaRPr>
                    </a:p>
                    <a:p>
                      <a:pPr marL="285750" marR="0" lvl="0" indent="-285750" algn="ctr"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fr-FR" sz="1400" b="0" u="none" strike="noStrike" dirty="0" smtClean="0">
                          <a:effectLst/>
                        </a:rPr>
                        <a:t>Coopérative</a:t>
                      </a:r>
                      <a:r>
                        <a:rPr lang="fr-FR" sz="1400" b="0" u="none" strike="noStrike" baseline="0" dirty="0" smtClean="0">
                          <a:effectLst/>
                        </a:rPr>
                        <a:t> énergétique </a:t>
                      </a:r>
                      <a:endParaRPr lang="fr-FR" sz="1400" b="0" u="none" strike="noStrike" dirty="0">
                        <a:effectLst/>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562">
                <a:tc rowSpan="2">
                  <a:txBody>
                    <a:bodyPr/>
                    <a:lstStyle/>
                    <a:p>
                      <a:pPr algn="ctr" fontAlgn="t"/>
                      <a:r>
                        <a:rPr lang="fr-FR" sz="1200" u="none" strike="noStrike" dirty="0" smtClean="0">
                          <a:effectLst/>
                        </a:rPr>
                        <a:t>Février</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200" u="none" strike="noStrike" dirty="0">
                          <a:effectLst/>
                        </a:rPr>
                        <a:t>Dimanche </a:t>
                      </a:r>
                      <a:r>
                        <a:rPr lang="fr-FR" sz="1200" b="1" u="none" strike="noStrike" dirty="0">
                          <a:effectLst/>
                        </a:rPr>
                        <a:t>13 février</a:t>
                      </a:r>
                      <a:r>
                        <a:rPr lang="fr-FR" sz="1200" u="none" strike="noStrike" dirty="0">
                          <a:effectLst/>
                        </a:rPr>
                        <a:t> : atelier nichoir au </a:t>
                      </a:r>
                      <a:r>
                        <a:rPr lang="fr-FR" sz="1200" u="none" strike="noStrike" dirty="0" err="1" smtClean="0">
                          <a:effectLst/>
                        </a:rPr>
                        <a:t>Marchantier</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Hubert</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25571">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algn="l" fontAlgn="b"/>
                      <a:r>
                        <a:rPr lang="fr-FR" sz="1200" u="none" strike="noStrike" dirty="0">
                          <a:effectLst/>
                        </a:rPr>
                        <a:t>Samedi </a:t>
                      </a:r>
                      <a:r>
                        <a:rPr lang="fr-FR" sz="1200" b="1" u="none" strike="noStrike" dirty="0">
                          <a:effectLst/>
                        </a:rPr>
                        <a:t>19 février</a:t>
                      </a:r>
                      <a:r>
                        <a:rPr lang="fr-FR" sz="1200" u="none" strike="noStrike" dirty="0">
                          <a:effectLst/>
                        </a:rPr>
                        <a:t> : cueillette sauvage</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Nancy</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25571">
                <a:tc rowSpan="4">
                  <a:txBody>
                    <a:bodyPr/>
                    <a:lstStyle/>
                    <a:p>
                      <a:pPr algn="ctr" fontAlgn="b"/>
                      <a:r>
                        <a:rPr lang="fr-FR" sz="1200" u="none" strike="noStrike" dirty="0" smtClean="0">
                          <a:effectLst/>
                        </a:rPr>
                        <a:t>Mars</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Vendredi </a:t>
                      </a:r>
                      <a:r>
                        <a:rPr lang="fr-FR" sz="1200" b="1" u="none" strike="noStrike" dirty="0">
                          <a:effectLst/>
                        </a:rPr>
                        <a:t>4 mars </a:t>
                      </a:r>
                      <a:r>
                        <a:rPr lang="fr-FR" sz="1200" u="none" strike="noStrike" dirty="0" smtClean="0">
                          <a:effectLst/>
                        </a:rPr>
                        <a:t>: conférence </a:t>
                      </a:r>
                      <a:r>
                        <a:rPr lang="fr-FR" sz="1200" u="none" strike="noStrike" dirty="0">
                          <a:effectLst/>
                        </a:rPr>
                        <a:t>sur </a:t>
                      </a:r>
                      <a:r>
                        <a:rPr lang="fr-FR" sz="1200" u="none" strike="noStrike" dirty="0" smtClean="0">
                          <a:effectLst/>
                        </a:rPr>
                        <a:t>l'</a:t>
                      </a:r>
                      <a:r>
                        <a:rPr lang="fr-FR" sz="1200" u="none" strike="noStrike" dirty="0" err="1" smtClean="0">
                          <a:effectLst/>
                        </a:rPr>
                        <a:t>éco-construction</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Hubert</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25571">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algn="l" fontAlgn="b"/>
                      <a:r>
                        <a:rPr lang="fr-FR" sz="1200" b="1" u="none" strike="noStrike" dirty="0" smtClean="0">
                          <a:effectLst/>
                        </a:rPr>
                        <a:t>Tous les </a:t>
                      </a:r>
                      <a:r>
                        <a:rPr lang="fr-FR" sz="1200" b="1" u="none" strike="noStrike" dirty="0">
                          <a:effectLst/>
                        </a:rPr>
                        <a:t>WE de mars</a:t>
                      </a:r>
                      <a:r>
                        <a:rPr lang="fr-FR" sz="1200" u="none" strike="noStrike" dirty="0">
                          <a:effectLst/>
                        </a:rPr>
                        <a:t> : visite de maisons autonomes</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Hubert</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25571">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algn="l" fontAlgn="b"/>
                      <a:r>
                        <a:rPr lang="fr-FR" sz="1200" u="none" strike="noStrike" dirty="0">
                          <a:effectLst/>
                        </a:rPr>
                        <a:t>Samedi </a:t>
                      </a:r>
                      <a:r>
                        <a:rPr lang="fr-FR" sz="1200" b="1" u="none" strike="noStrike" dirty="0">
                          <a:effectLst/>
                        </a:rPr>
                        <a:t>19 mars</a:t>
                      </a:r>
                      <a:r>
                        <a:rPr lang="fr-FR" sz="1200" u="none" strike="noStrike" dirty="0">
                          <a:effectLst/>
                        </a:rPr>
                        <a:t>: cueillette sauvage</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Nancy</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14652">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200" u="none" strike="noStrike" dirty="0" smtClean="0">
                          <a:effectLst/>
                        </a:rPr>
                        <a:t>Semaine du compostage à partir du </a:t>
                      </a:r>
                      <a:r>
                        <a:rPr lang="fr-FR" sz="1200" b="1" u="none" strike="noStrike" dirty="0" smtClean="0">
                          <a:effectLst/>
                        </a:rPr>
                        <a:t>26 mars au 9 avril </a:t>
                      </a:r>
                      <a:r>
                        <a:rPr lang="fr-FR" sz="1200" u="none" strike="noStrike" kern="1200" dirty="0" smtClean="0">
                          <a:solidFill>
                            <a:schemeClr val="dk1"/>
                          </a:solidFill>
                          <a:effectLst/>
                          <a:latin typeface="+mn-lt"/>
                          <a:ea typeface="+mn-ea"/>
                          <a:cs typeface="+mn-cs"/>
                        </a:rPr>
                        <a:t>:</a:t>
                      </a:r>
                    </a:p>
                    <a:p>
                      <a:pPr marL="0" marR="0" lvl="0" indent="0" algn="l" defTabSz="914400" rtl="0" eaLnBrk="1" fontAlgn="b" latinLnBrk="0" hangingPunct="1">
                        <a:lnSpc>
                          <a:spcPct val="100000"/>
                        </a:lnSpc>
                        <a:spcBef>
                          <a:spcPts val="0"/>
                        </a:spcBef>
                        <a:spcAft>
                          <a:spcPts val="0"/>
                        </a:spcAft>
                        <a:buClrTx/>
                        <a:buSzTx/>
                        <a:buFontTx/>
                        <a:buNone/>
                        <a:tabLst/>
                        <a:defRPr/>
                      </a:pPr>
                      <a:r>
                        <a:rPr lang="fr-FR" sz="1200" u="none" strike="noStrike" kern="1200" dirty="0" smtClean="0">
                          <a:solidFill>
                            <a:schemeClr val="dk1"/>
                          </a:solidFill>
                          <a:effectLst/>
                          <a:latin typeface="+mn-lt"/>
                          <a:ea typeface="+mn-ea"/>
                          <a:cs typeface="+mn-cs"/>
                        </a:rPr>
                        <a:t> Sortie du Tuto compostage</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Sylvie</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233475">
                <a:tc rowSpan="2">
                  <a:txBody>
                    <a:bodyPr/>
                    <a:lstStyle/>
                    <a:p>
                      <a:pPr algn="ctr" fontAlgn="b"/>
                      <a:r>
                        <a:rPr lang="fr-FR" sz="1200" u="none" strike="noStrike" dirty="0" smtClean="0">
                          <a:effectLst/>
                        </a:rPr>
                        <a:t>Avril</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b="1" u="none" strike="noStrike" kern="1200" dirty="0" smtClean="0">
                          <a:solidFill>
                            <a:schemeClr val="dk1"/>
                          </a:solidFill>
                          <a:effectLst/>
                          <a:latin typeface="+mn-lt"/>
                          <a:ea typeface="+mn-ea"/>
                          <a:cs typeface="+mn-cs"/>
                        </a:rPr>
                        <a:t>Les </a:t>
                      </a:r>
                      <a:r>
                        <a:rPr lang="fr-FR" sz="1200" b="1" u="none" strike="noStrike" kern="1200" dirty="0">
                          <a:solidFill>
                            <a:schemeClr val="dk1"/>
                          </a:solidFill>
                          <a:effectLst/>
                          <a:latin typeface="+mn-lt"/>
                          <a:ea typeface="+mn-ea"/>
                          <a:cs typeface="+mn-cs"/>
                        </a:rPr>
                        <a:t>dimanches d'avril </a:t>
                      </a:r>
                      <a:r>
                        <a:rPr lang="fr-FR" sz="1200" u="none" strike="noStrike" kern="1200" dirty="0">
                          <a:solidFill>
                            <a:schemeClr val="dk1"/>
                          </a:solidFill>
                          <a:effectLst/>
                          <a:latin typeface="+mn-lt"/>
                          <a:ea typeface="+mn-ea"/>
                          <a:cs typeface="+mn-cs"/>
                        </a:rPr>
                        <a:t>: </a:t>
                      </a:r>
                      <a:r>
                        <a:rPr lang="fr-FR" sz="1200" u="none" strike="noStrike" kern="1200" dirty="0" smtClean="0">
                          <a:solidFill>
                            <a:schemeClr val="dk1"/>
                          </a:solidFill>
                          <a:effectLst/>
                          <a:latin typeface="+mn-lt"/>
                          <a:ea typeface="+mn-ea"/>
                          <a:cs typeface="+mn-cs"/>
                        </a:rPr>
                        <a:t>Distribution de fumier</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Fabienne</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25571">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algn="l" fontAlgn="b"/>
                      <a:r>
                        <a:rPr lang="fr-FR" sz="1200" u="none" strike="noStrike" kern="1200" dirty="0">
                          <a:solidFill>
                            <a:schemeClr val="dk1"/>
                          </a:solidFill>
                          <a:effectLst/>
                          <a:latin typeface="+mn-lt"/>
                          <a:ea typeface="+mn-ea"/>
                          <a:cs typeface="+mn-cs"/>
                        </a:rPr>
                        <a:t>Samedi </a:t>
                      </a:r>
                      <a:r>
                        <a:rPr lang="fr-FR" sz="1200" b="1" u="none" strike="noStrike" kern="1200" dirty="0">
                          <a:solidFill>
                            <a:schemeClr val="dk1"/>
                          </a:solidFill>
                          <a:effectLst/>
                          <a:latin typeface="+mn-lt"/>
                          <a:ea typeface="+mn-ea"/>
                          <a:cs typeface="+mn-cs"/>
                        </a:rPr>
                        <a:t>23 avril</a:t>
                      </a:r>
                      <a:r>
                        <a:rPr lang="fr-FR" sz="1200" u="none" strike="noStrike" kern="1200" dirty="0">
                          <a:solidFill>
                            <a:schemeClr val="dk1"/>
                          </a:solidFill>
                          <a:effectLst/>
                          <a:latin typeface="+mn-lt"/>
                          <a:ea typeface="+mn-ea"/>
                          <a:cs typeface="+mn-cs"/>
                        </a:rPr>
                        <a:t> : cueillette sauvage</a:t>
                      </a: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Nancy</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234763">
                <a:tc rowSpan="2">
                  <a:txBody>
                    <a:bodyPr/>
                    <a:lstStyle/>
                    <a:p>
                      <a:pPr algn="ctr" fontAlgn="b"/>
                      <a:r>
                        <a:rPr lang="fr-FR" sz="1200" u="none" strike="noStrike" dirty="0">
                          <a:effectLst/>
                        </a:rPr>
                        <a:t>mai</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kern="1200" dirty="0">
                          <a:solidFill>
                            <a:schemeClr val="dk1"/>
                          </a:solidFill>
                          <a:effectLst/>
                          <a:latin typeface="+mn-lt"/>
                          <a:ea typeface="+mn-ea"/>
                          <a:cs typeface="+mn-cs"/>
                        </a:rPr>
                        <a:t>Conférence pollution lumineuse </a:t>
                      </a:r>
                      <a:r>
                        <a:rPr lang="fr-FR" sz="1200" u="none" strike="noStrike" kern="1200" dirty="0" smtClean="0">
                          <a:solidFill>
                            <a:schemeClr val="dk1"/>
                          </a:solidFill>
                          <a:effectLst/>
                          <a:latin typeface="+mn-lt"/>
                          <a:ea typeface="+mn-ea"/>
                          <a:cs typeface="+mn-cs"/>
                        </a:rPr>
                        <a:t>- date à fixer </a:t>
                      </a:r>
                      <a:r>
                        <a:rPr lang="fr-FR" sz="1200" b="1" u="none" strike="noStrike" kern="1200" dirty="0" smtClean="0">
                          <a:solidFill>
                            <a:schemeClr val="dk1"/>
                          </a:solidFill>
                          <a:effectLst/>
                          <a:latin typeface="+mn-lt"/>
                          <a:ea typeface="+mn-ea"/>
                          <a:cs typeface="+mn-cs"/>
                        </a:rPr>
                        <a:t>début mai</a:t>
                      </a:r>
                      <a:endParaRPr lang="fr-FR" sz="1200" b="1"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Julie</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211912">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algn="l" fontAlgn="b"/>
                      <a:r>
                        <a:rPr lang="fr-FR" sz="1200" u="none" strike="noStrike" dirty="0">
                          <a:effectLst/>
                        </a:rPr>
                        <a:t>Fête de la Nature </a:t>
                      </a:r>
                      <a:r>
                        <a:rPr lang="fr-FR" sz="1200" u="none" strike="noStrike" dirty="0" smtClean="0">
                          <a:effectLst/>
                        </a:rPr>
                        <a:t>(</a:t>
                      </a:r>
                      <a:r>
                        <a:rPr lang="fr-FR" sz="1200" b="1" u="none" strike="noStrike" dirty="0" smtClean="0">
                          <a:effectLst/>
                        </a:rPr>
                        <a:t>fin mai</a:t>
                      </a:r>
                      <a:r>
                        <a:rPr lang="fr-FR" sz="1200" u="none" strike="noStrike" dirty="0" smtClean="0">
                          <a:effectLst/>
                        </a:rPr>
                        <a:t>)</a:t>
                      </a:r>
                      <a:endParaRPr lang="fr-F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Hubert + ?</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223844">
                <a:tc>
                  <a:txBody>
                    <a:bodyPr/>
                    <a:lstStyle/>
                    <a:p>
                      <a:pPr algn="ctr" fontAlgn="b"/>
                      <a:r>
                        <a:rPr lang="fr-FR" sz="1200" u="none" strike="noStrike" dirty="0" smtClean="0">
                          <a:effectLst/>
                        </a:rPr>
                        <a:t>Juin</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b="1" u="none" strike="noStrike" dirty="0">
                          <a:effectLst/>
                        </a:rPr>
                        <a:t>26 juin</a:t>
                      </a:r>
                      <a:r>
                        <a:rPr lang="fr-FR" sz="1200" u="none" strike="noStrike" dirty="0">
                          <a:effectLst/>
                        </a:rPr>
                        <a:t> : AGE + Inauguration des </a:t>
                      </a:r>
                      <a:r>
                        <a:rPr lang="fr-FR" sz="1200" u="none" strike="noStrike" dirty="0" err="1">
                          <a:effectLst/>
                        </a:rPr>
                        <a:t>Rautardières</a:t>
                      </a:r>
                      <a:r>
                        <a:rPr lang="fr-FR" sz="1200" u="none" strike="noStrike" dirty="0">
                          <a:effectLst/>
                        </a:rPr>
                        <a:t> </a:t>
                      </a:r>
                      <a:endParaRPr lang="fr-FR" sz="1200" u="none" strike="noStrike" dirty="0" smtClean="0">
                        <a:effectLst/>
                      </a:endParaRPr>
                    </a:p>
                    <a:p>
                      <a:pPr algn="l" fontAlgn="b"/>
                      <a:r>
                        <a:rPr lang="fr-FR" sz="1200" u="none" strike="noStrike" dirty="0" smtClean="0">
                          <a:effectLst/>
                        </a:rPr>
                        <a:t>Avec médias et élus et CCAS et partenaires</a:t>
                      </a:r>
                      <a:endParaRPr lang="fr-F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Collectif d’animation</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14652">
                <a:tc>
                  <a:txBody>
                    <a:bodyPr/>
                    <a:lstStyle/>
                    <a:p>
                      <a:pPr algn="ctr" fontAlgn="b"/>
                      <a:r>
                        <a:rPr lang="fr-FR" sz="1200" u="none" strike="noStrike" dirty="0" smtClean="0">
                          <a:effectLst/>
                        </a:rPr>
                        <a:t>Juillet</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b"/>
                      <a:r>
                        <a:rPr lang="fr-FR" sz="1200" u="none" strike="noStrike" dirty="0">
                          <a:effectLst/>
                        </a:rPr>
                        <a:t>Distribution </a:t>
                      </a:r>
                      <a:r>
                        <a:rPr lang="fr-FR" sz="1200" u="none" strike="noStrike" dirty="0" smtClean="0">
                          <a:effectLst/>
                        </a:rPr>
                        <a:t>alimentaire de légumes déclassés</a:t>
                      </a:r>
                      <a:endParaRPr lang="fr-F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1" i="0" u="none" strike="noStrike" dirty="0" smtClean="0">
                          <a:solidFill>
                            <a:srgbClr val="FF0000"/>
                          </a:solidFill>
                          <a:effectLst/>
                          <a:latin typeface="+mn-lt"/>
                        </a:rPr>
                        <a:t>?</a:t>
                      </a:r>
                      <a:endParaRPr lang="fr-FR" sz="1100" b="1" i="0" u="none" strike="noStrike" dirty="0" smtClean="0">
                        <a:solidFill>
                          <a:srgbClr val="FF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900" b="0" i="0" u="none" strike="noStrike" dirty="0" smtClean="0">
                        <a:solidFill>
                          <a:srgbClr val="000000"/>
                        </a:solidFill>
                        <a:effectLst/>
                        <a:latin typeface="Arial1"/>
                      </a:endParaRPr>
                    </a:p>
                  </a:txBody>
                  <a:tcPr marL="4720" marR="4720" marT="4720" marB="0" anchor="ctr"/>
                </a:tc>
              </a:tr>
              <a:tr h="101468">
                <a:tc>
                  <a:txBody>
                    <a:bodyPr/>
                    <a:lstStyle/>
                    <a:p>
                      <a:pPr algn="ctr" fontAlgn="b"/>
                      <a:r>
                        <a:rPr lang="fr-FR" sz="1200" u="none" strike="noStrike" dirty="0" smtClean="0">
                          <a:effectLst/>
                        </a:rPr>
                        <a:t>Aout</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b="0" i="0" u="none" strike="noStrike" dirty="0">
                        <a:solidFill>
                          <a:srgbClr val="000000"/>
                        </a:solidFill>
                        <a:effectLst/>
                        <a:latin typeface="Arial1"/>
                      </a:endParaRPr>
                    </a:p>
                  </a:txBody>
                  <a:tcPr marL="4720" marR="4720" marT="4720" marB="0" anchor="ct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900" b="0" i="0" u="none" strike="noStrike" dirty="0" smtClean="0">
                        <a:solidFill>
                          <a:srgbClr val="000000"/>
                        </a:solidFill>
                        <a:effectLst/>
                        <a:latin typeface="Arial1"/>
                      </a:endParaRPr>
                    </a:p>
                  </a:txBody>
                  <a:tcPr marL="4720" marR="4720" marT="4720" marB="0" anchor="ctr"/>
                </a:tc>
                <a:tc vMerge="1">
                  <a:txBody>
                    <a:bodyPr/>
                    <a:lstStyle/>
                    <a:p>
                      <a:endParaRPr lang="fr-FR"/>
                    </a:p>
                  </a:txBody>
                  <a:tcPr/>
                </a:tc>
              </a:tr>
              <a:tr h="128868">
                <a:tc>
                  <a:txBody>
                    <a:bodyPr/>
                    <a:lstStyle/>
                    <a:p>
                      <a:pPr algn="ctr" fontAlgn="b"/>
                      <a:r>
                        <a:rPr lang="fr-FR" sz="1200" u="none" strike="noStrike" dirty="0">
                          <a:effectLst/>
                        </a:rPr>
                        <a:t>Sep</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smtClean="0">
                          <a:effectLst/>
                        </a:rPr>
                        <a:t>World Clean Up Day</a:t>
                      </a:r>
                      <a:endParaRPr lang="fr-F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1" i="0" u="none" strike="noStrike" kern="1200" dirty="0" smtClean="0">
                          <a:solidFill>
                            <a:srgbClr val="FF0000"/>
                          </a:solidFill>
                          <a:effectLst/>
                          <a:latin typeface="+mn-lt"/>
                          <a:ea typeface="+mn-ea"/>
                          <a:cs typeface="+mn-cs"/>
                        </a:rPr>
                        <a:t>?</a:t>
                      </a: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900" b="0" i="0" u="none" strike="noStrike" kern="1200" dirty="0" smtClean="0">
                        <a:solidFill>
                          <a:schemeClr val="dk1"/>
                        </a:solidFill>
                        <a:effectLst/>
                        <a:latin typeface="+mn-lt"/>
                        <a:ea typeface="+mn-ea"/>
                        <a:cs typeface="+mn-cs"/>
                      </a:endParaRPr>
                    </a:p>
                  </a:txBody>
                  <a:tcPr marL="4720" marR="4720" marT="4720" marB="0" anchor="ctr"/>
                </a:tc>
              </a:tr>
              <a:tr h="128868">
                <a:tc rowSpan="2">
                  <a:txBody>
                    <a:bodyPr/>
                    <a:lstStyle/>
                    <a:p>
                      <a:pPr algn="ctr" fontAlgn="b"/>
                      <a:r>
                        <a:rPr lang="fr-FR" sz="1200" u="none" strike="noStrike" dirty="0" smtClean="0">
                          <a:effectLst/>
                        </a:rPr>
                        <a:t>Octobre</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Atelier abri hérisson </a:t>
                      </a:r>
                      <a:endParaRPr lang="fr-F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Hubert</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251248">
                <a:tc vMerge="1">
                  <a:txBody>
                    <a:bodyPr/>
                    <a:lstStyle/>
                    <a:p>
                      <a:pPr algn="ctr" fontAlgn="b"/>
                      <a:endParaRPr lang="fr-FR" sz="1000" b="1" i="0" u="none" strike="noStrike" dirty="0">
                        <a:solidFill>
                          <a:srgbClr val="000000"/>
                        </a:solidFill>
                        <a:effectLst/>
                        <a:latin typeface="Arial1"/>
                      </a:endParaRPr>
                    </a:p>
                  </a:txBody>
                  <a:tcPr marL="4720" marR="4720" marT="4720" marB="0" anchor="ctr"/>
                </a:tc>
                <a:tc>
                  <a:txBody>
                    <a:bodyPr/>
                    <a:lstStyle/>
                    <a:p>
                      <a:pPr algn="l" fontAlgn="b"/>
                      <a:r>
                        <a:rPr lang="fr-FR" sz="1200" u="none" strike="noStrike" dirty="0" smtClean="0">
                          <a:effectLst/>
                        </a:rPr>
                        <a:t>Les </a:t>
                      </a:r>
                      <a:r>
                        <a:rPr lang="fr-FR" sz="1200" b="1" u="none" strike="noStrike" dirty="0">
                          <a:effectLst/>
                        </a:rPr>
                        <a:t>dimanches </a:t>
                      </a:r>
                      <a:r>
                        <a:rPr lang="fr-FR" sz="1200" b="1" u="none" strike="noStrike" dirty="0" smtClean="0">
                          <a:effectLst/>
                        </a:rPr>
                        <a:t>d’octobre </a:t>
                      </a:r>
                      <a:r>
                        <a:rPr lang="fr-FR" sz="1200" u="none" strike="noStrike" dirty="0" smtClean="0">
                          <a:effectLst/>
                        </a:rPr>
                        <a:t>: distribution de</a:t>
                      </a:r>
                      <a:r>
                        <a:rPr lang="fr-FR" sz="1200" u="none" strike="noStrike" baseline="0" dirty="0" smtClean="0">
                          <a:effectLst/>
                        </a:rPr>
                        <a:t> </a:t>
                      </a:r>
                      <a:r>
                        <a:rPr lang="fr-FR" sz="1200" u="none" strike="noStrike" dirty="0" smtClean="0">
                          <a:effectLst/>
                        </a:rPr>
                        <a:t>fumier</a:t>
                      </a:r>
                      <a:endParaRPr lang="fr-F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kern="1200" dirty="0" smtClean="0">
                          <a:solidFill>
                            <a:schemeClr val="dk1"/>
                          </a:solidFill>
                          <a:effectLst/>
                          <a:latin typeface="+mn-lt"/>
                          <a:ea typeface="+mn-ea"/>
                          <a:cs typeface="+mn-cs"/>
                        </a:rPr>
                        <a:t>Fabienne</a:t>
                      </a:r>
                      <a:endParaRPr lang="fr-F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fr-FR" sz="1000" u="none" strike="noStrike" kern="1200" dirty="0">
                        <a:solidFill>
                          <a:schemeClr val="dk1"/>
                        </a:solidFill>
                        <a:effectLst/>
                        <a:latin typeface="+mn-lt"/>
                        <a:ea typeface="+mn-ea"/>
                        <a:cs typeface="+mn-cs"/>
                      </a:endParaRPr>
                    </a:p>
                  </a:txBody>
                  <a:tcPr marL="4720" marR="4720" marT="4720" marB="0" anchor="ctr"/>
                </a:tc>
              </a:tr>
              <a:tr h="125571">
                <a:tc>
                  <a:txBody>
                    <a:bodyPr/>
                    <a:lstStyle/>
                    <a:p>
                      <a:pPr algn="ctr" fontAlgn="b"/>
                      <a:r>
                        <a:rPr lang="fr-FR" sz="1200" u="none" strike="noStrike" dirty="0" smtClean="0">
                          <a:effectLst/>
                        </a:rPr>
                        <a:t>Novembre</a:t>
                      </a:r>
                      <a:endParaRPr lang="fr-FR" sz="1200" b="1"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1200" u="none" strike="noStrike" dirty="0">
                          <a:effectLst/>
                        </a:rPr>
                        <a:t>Troc Plantes dimanche </a:t>
                      </a:r>
                      <a:r>
                        <a:rPr lang="pt-BR" sz="1200" b="1" u="none" strike="noStrike" dirty="0">
                          <a:effectLst/>
                        </a:rPr>
                        <a:t>13 novembre </a:t>
                      </a:r>
                      <a:r>
                        <a:rPr lang="pt-BR" sz="1200" u="none" strike="noStrike" dirty="0">
                          <a:effectLst/>
                        </a:rPr>
                        <a:t>de 10h à 12h</a:t>
                      </a:r>
                      <a:endParaRPr lang="pt-BR" sz="1200" b="0" i="0" u="none" strike="noStrike" dirty="0">
                        <a:solidFill>
                          <a:srgbClr val="000000"/>
                        </a:solidFill>
                        <a:effectLst/>
                        <a:latin typeface="Arial1"/>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1200" u="none" strike="noStrike" kern="1200" dirty="0" smtClean="0">
                          <a:solidFill>
                            <a:schemeClr val="dk1"/>
                          </a:solidFill>
                          <a:effectLst/>
                          <a:latin typeface="+mn-lt"/>
                          <a:ea typeface="+mn-ea"/>
                          <a:cs typeface="+mn-cs"/>
                        </a:rPr>
                        <a:t>Julie</a:t>
                      </a:r>
                      <a:endParaRPr lang="pt-BR" sz="1200" u="none" strike="noStrike" kern="1200" dirty="0">
                        <a:solidFill>
                          <a:schemeClr val="dk1"/>
                        </a:solidFill>
                        <a:effectLst/>
                        <a:latin typeface="+mn-lt"/>
                        <a:ea typeface="+mn-ea"/>
                        <a:cs typeface="+mn-cs"/>
                      </a:endParaRPr>
                    </a:p>
                  </a:txBody>
                  <a:tcPr marL="4720" marR="4720" marT="47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pt-BR" sz="1000" b="0" i="0" u="none" strike="noStrike" dirty="0">
                        <a:solidFill>
                          <a:srgbClr val="000000"/>
                        </a:solidFill>
                        <a:effectLst/>
                        <a:latin typeface="Arial1"/>
                      </a:endParaRPr>
                    </a:p>
                  </a:txBody>
                  <a:tcPr marL="4720" marR="4720" marT="4720" marB="0" anchor="ctr"/>
                </a:tc>
              </a:tr>
            </a:tbl>
          </a:graphicData>
        </a:graphic>
      </p:graphicFrame>
      <p:sp>
        <p:nvSpPr>
          <p:cNvPr id="4" name="ZoneTexte 3"/>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5601834"/>
            <a:ext cx="1152128" cy="914218"/>
          </a:xfrm>
          <a:prstGeom prst="rect">
            <a:avLst/>
          </a:prstGeom>
        </p:spPr>
      </p:pic>
    </p:spTree>
    <p:extLst>
      <p:ext uri="{BB962C8B-B14F-4D97-AF65-F5344CB8AC3E}">
        <p14:creationId xmlns:p14="http://schemas.microsoft.com/office/powerpoint/2010/main" val="3533025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8600" y="764704"/>
            <a:ext cx="9073008" cy="638944"/>
          </a:xfrm>
        </p:spPr>
        <p:txBody>
          <a:bodyPr>
            <a:normAutofit fontScale="90000"/>
          </a:bodyPr>
          <a:lstStyle/>
          <a:p>
            <a:r>
              <a:rPr lang="fr-FR" sz="3600" dirty="0"/>
              <a:t>Nouvelles actions 2022</a:t>
            </a:r>
            <a:r>
              <a:rPr lang="fr-FR" sz="3600" dirty="0" smtClean="0"/>
              <a:t/>
            </a:r>
            <a:br>
              <a:rPr lang="fr-FR" sz="3600" dirty="0" smtClean="0"/>
            </a:br>
            <a:r>
              <a:rPr lang="fr-FR" sz="3600" dirty="0" smtClean="0"/>
              <a:t>Diagnostics partagés pour son jardin</a:t>
            </a:r>
            <a:endParaRPr lang="fr-FR" sz="3600" dirty="0"/>
          </a:p>
        </p:txBody>
      </p:sp>
      <p:sp>
        <p:nvSpPr>
          <p:cNvPr id="4" name="Espace réservé du contenu 3"/>
          <p:cNvSpPr>
            <a:spLocks noGrp="1"/>
          </p:cNvSpPr>
          <p:nvPr>
            <p:ph idx="1"/>
          </p:nvPr>
        </p:nvSpPr>
        <p:spPr>
          <a:xfrm>
            <a:off x="755576" y="1772816"/>
            <a:ext cx="5832648" cy="4464496"/>
          </a:xfrm>
        </p:spPr>
        <p:txBody>
          <a:bodyPr>
            <a:normAutofit fontScale="85000" lnSpcReduction="20000"/>
          </a:bodyPr>
          <a:lstStyle/>
          <a:p>
            <a:pPr marL="68580" indent="0">
              <a:buNone/>
            </a:pPr>
            <a:r>
              <a:rPr lang="fr-FR" b="1" dirty="0"/>
              <a:t>Objectif : </a:t>
            </a:r>
            <a:endParaRPr lang="fr-FR" b="1" dirty="0" smtClean="0"/>
          </a:p>
          <a:p>
            <a:pPr>
              <a:buFont typeface="Wingdings" panose="05000000000000000000" pitchFamily="2" charset="2"/>
              <a:buChar char="ü"/>
            </a:pPr>
            <a:r>
              <a:rPr lang="fr-FR" dirty="0" smtClean="0"/>
              <a:t>Aider les habitants à définir un projet de jardin nourricier pour plus d’autonomie et de résilience</a:t>
            </a:r>
          </a:p>
          <a:p>
            <a:pPr>
              <a:buFont typeface="Wingdings" panose="05000000000000000000" pitchFamily="2" charset="2"/>
              <a:buChar char="ü"/>
            </a:pPr>
            <a:r>
              <a:rPr lang="fr-FR" dirty="0" smtClean="0"/>
              <a:t>Faire progresser l’ensemble des participants </a:t>
            </a:r>
            <a:endParaRPr lang="fr-FR" dirty="0"/>
          </a:p>
          <a:p>
            <a:pPr marL="68580" indent="0">
              <a:buNone/>
            </a:pPr>
            <a:endParaRPr lang="fr-FR" dirty="0"/>
          </a:p>
          <a:p>
            <a:pPr marL="68580" indent="0">
              <a:buNone/>
            </a:pPr>
            <a:r>
              <a:rPr lang="fr-FR" b="1" dirty="0" smtClean="0"/>
              <a:t>Méthode : </a:t>
            </a:r>
            <a:endParaRPr lang="fr-FR" b="1" dirty="0"/>
          </a:p>
          <a:p>
            <a:pPr>
              <a:buFont typeface="Wingdings" panose="05000000000000000000" pitchFamily="2" charset="2"/>
              <a:buChar char="ü"/>
            </a:pPr>
            <a:r>
              <a:rPr lang="fr-FR" dirty="0" smtClean="0"/>
              <a:t>Une demi-journée</a:t>
            </a:r>
          </a:p>
          <a:p>
            <a:pPr>
              <a:buFont typeface="Wingdings" panose="05000000000000000000" pitchFamily="2" charset="2"/>
              <a:buChar char="ü"/>
            </a:pPr>
            <a:r>
              <a:rPr lang="fr-FR" dirty="0" smtClean="0"/>
              <a:t>Visite du lieu</a:t>
            </a:r>
          </a:p>
          <a:p>
            <a:pPr>
              <a:buFont typeface="Wingdings" panose="05000000000000000000" pitchFamily="2" charset="2"/>
              <a:buChar char="ü"/>
            </a:pPr>
            <a:r>
              <a:rPr lang="fr-FR" dirty="0" smtClean="0"/>
              <a:t>Atelier collectif pour répondre à la problématique du lieu</a:t>
            </a:r>
          </a:p>
          <a:p>
            <a:pPr>
              <a:buFont typeface="Wingdings" panose="05000000000000000000" pitchFamily="2" charset="2"/>
              <a:buChar char="ü"/>
            </a:pPr>
            <a:endParaRPr lang="fr-FR" dirty="0"/>
          </a:p>
          <a:p>
            <a:pPr marL="68580" indent="0">
              <a:buNone/>
            </a:pPr>
            <a:r>
              <a:rPr lang="fr-FR" b="1" dirty="0"/>
              <a:t>Coordination </a:t>
            </a:r>
            <a:r>
              <a:rPr lang="fr-FR" dirty="0"/>
              <a:t>: </a:t>
            </a:r>
            <a:r>
              <a:rPr lang="fr-FR" dirty="0" smtClean="0"/>
              <a:t>?</a:t>
            </a:r>
          </a:p>
          <a:p>
            <a:pPr marL="68580" indent="0">
              <a:buNone/>
            </a:pPr>
            <a:r>
              <a:rPr lang="fr-FR" b="1" dirty="0" smtClean="0"/>
              <a:t>Des volontaires </a:t>
            </a:r>
            <a:r>
              <a:rPr lang="fr-FR" dirty="0" smtClean="0"/>
              <a:t>pour le premier diagnostic ? </a:t>
            </a:r>
            <a:endParaRPr lang="fr-FR" dirty="0"/>
          </a:p>
          <a:p>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8184" y="2708920"/>
            <a:ext cx="2199770" cy="2747392"/>
          </a:xfrm>
          <a:prstGeom prst="rect">
            <a:avLst/>
          </a:prstGeom>
        </p:spPr>
      </p:pic>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5517232"/>
            <a:ext cx="1451614" cy="985725"/>
          </a:xfrm>
          <a:prstGeom prst="rect">
            <a:avLst/>
          </a:prstGeom>
        </p:spPr>
      </p:pic>
    </p:spTree>
    <p:extLst>
      <p:ext uri="{BB962C8B-B14F-4D97-AF65-F5344CB8AC3E}">
        <p14:creationId xmlns:p14="http://schemas.microsoft.com/office/powerpoint/2010/main" val="399043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8600" y="764704"/>
            <a:ext cx="9073008" cy="638944"/>
          </a:xfrm>
        </p:spPr>
        <p:txBody>
          <a:bodyPr>
            <a:normAutofit fontScale="90000"/>
          </a:bodyPr>
          <a:lstStyle/>
          <a:p>
            <a:r>
              <a:rPr lang="fr-FR" sz="3600" dirty="0"/>
              <a:t>Nouvelles actions </a:t>
            </a:r>
            <a:r>
              <a:rPr lang="fr-FR" sz="3600" dirty="0" smtClean="0"/>
              <a:t>2022 : </a:t>
            </a:r>
            <a:br>
              <a:rPr lang="fr-FR" sz="3600" dirty="0" smtClean="0"/>
            </a:br>
            <a:r>
              <a:rPr lang="fr-FR" sz="3600" dirty="0" smtClean="0"/>
              <a:t>Lanceur d’alertes biodiversité</a:t>
            </a:r>
            <a:endParaRPr lang="fr-FR" sz="3600" dirty="0"/>
          </a:p>
        </p:txBody>
      </p:sp>
      <p:sp>
        <p:nvSpPr>
          <p:cNvPr id="4" name="Espace réservé du contenu 3"/>
          <p:cNvSpPr>
            <a:spLocks noGrp="1"/>
          </p:cNvSpPr>
          <p:nvPr>
            <p:ph idx="1"/>
          </p:nvPr>
        </p:nvSpPr>
        <p:spPr>
          <a:xfrm>
            <a:off x="755576" y="1772816"/>
            <a:ext cx="4608512" cy="4464496"/>
          </a:xfrm>
        </p:spPr>
        <p:txBody>
          <a:bodyPr>
            <a:normAutofit fontScale="77500" lnSpcReduction="20000"/>
          </a:bodyPr>
          <a:lstStyle/>
          <a:p>
            <a:pPr marL="68580" indent="0">
              <a:buNone/>
            </a:pPr>
            <a:r>
              <a:rPr lang="fr-FR" b="1" dirty="0"/>
              <a:t>Objectif : </a:t>
            </a:r>
            <a:endParaRPr lang="fr-FR" b="1" dirty="0" smtClean="0"/>
          </a:p>
          <a:p>
            <a:pPr>
              <a:buFont typeface="Wingdings" panose="05000000000000000000" pitchFamily="2" charset="2"/>
              <a:buChar char="ü"/>
            </a:pPr>
            <a:r>
              <a:rPr lang="fr-FR" dirty="0" smtClean="0"/>
              <a:t>Identifier et faire remonter aux autorités compétentes les manquement à la législation, les pratiques portant atteinte à la biodiversité</a:t>
            </a:r>
            <a:endParaRPr lang="fr-FR" dirty="0"/>
          </a:p>
          <a:p>
            <a:pPr marL="68580" indent="0">
              <a:buNone/>
            </a:pPr>
            <a:endParaRPr lang="fr-FR" dirty="0"/>
          </a:p>
          <a:p>
            <a:pPr marL="68580" indent="0">
              <a:buNone/>
            </a:pPr>
            <a:r>
              <a:rPr lang="fr-FR" b="1" dirty="0" smtClean="0"/>
              <a:t>Méthode : </a:t>
            </a:r>
            <a:endParaRPr lang="fr-FR" b="1" dirty="0"/>
          </a:p>
          <a:p>
            <a:pPr>
              <a:buFont typeface="Wingdings" panose="05000000000000000000" pitchFamily="2" charset="2"/>
              <a:buChar char="ü"/>
            </a:pPr>
            <a:r>
              <a:rPr lang="fr-FR" dirty="0" smtClean="0"/>
              <a:t>Création d’un groupe dédié</a:t>
            </a:r>
          </a:p>
          <a:p>
            <a:pPr>
              <a:buFont typeface="Wingdings" panose="05000000000000000000" pitchFamily="2" charset="2"/>
              <a:buChar char="ü"/>
            </a:pPr>
            <a:r>
              <a:rPr lang="fr-FR" dirty="0" smtClean="0"/>
              <a:t>Rassembler les images, arguments, faits datés, preuves</a:t>
            </a:r>
          </a:p>
          <a:p>
            <a:pPr>
              <a:buFont typeface="Wingdings" panose="05000000000000000000" pitchFamily="2" charset="2"/>
              <a:buChar char="ü"/>
            </a:pPr>
            <a:r>
              <a:rPr lang="fr-FR" dirty="0" smtClean="0"/>
              <a:t>Envoyer les informations aux autorités compétentes</a:t>
            </a:r>
          </a:p>
          <a:p>
            <a:pPr>
              <a:buFont typeface="Wingdings" panose="05000000000000000000" pitchFamily="2" charset="2"/>
              <a:buChar char="ü"/>
            </a:pPr>
            <a:r>
              <a:rPr lang="fr-FR" dirty="0" smtClean="0"/>
              <a:t>Relancer (ne rien lâcher)</a:t>
            </a:r>
          </a:p>
          <a:p>
            <a:pPr>
              <a:buFont typeface="Wingdings" panose="05000000000000000000" pitchFamily="2" charset="2"/>
              <a:buChar char="ü"/>
            </a:pPr>
            <a:endParaRPr lang="fr-FR" dirty="0"/>
          </a:p>
          <a:p>
            <a:pPr marL="68580" indent="0">
              <a:buNone/>
            </a:pPr>
            <a:r>
              <a:rPr lang="fr-FR" b="1" dirty="0"/>
              <a:t>Coordination </a:t>
            </a:r>
            <a:r>
              <a:rPr lang="fr-FR" dirty="0"/>
              <a:t>: </a:t>
            </a:r>
            <a:r>
              <a:rPr lang="fr-FR" dirty="0" smtClean="0"/>
              <a:t>?</a:t>
            </a:r>
            <a:endParaRPr lang="fr-FR" dirty="0"/>
          </a:p>
          <a:p>
            <a:endParaRPr lang="fr-FR" dirty="0"/>
          </a:p>
        </p:txBody>
      </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2081" y="1891107"/>
            <a:ext cx="2051889" cy="1401942"/>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6096" y="4783232"/>
            <a:ext cx="1311401" cy="1311401"/>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7345" y="4783232"/>
            <a:ext cx="1271276" cy="1271276"/>
          </a:xfrm>
          <a:prstGeom prst="rect">
            <a:avLst/>
          </a:prstGeom>
        </p:spPr>
      </p:pic>
      <p:sp>
        <p:nvSpPr>
          <p:cNvPr id="10" name="Flèche droite 9"/>
          <p:cNvSpPr/>
          <p:nvPr/>
        </p:nvSpPr>
        <p:spPr>
          <a:xfrm>
            <a:off x="6878138" y="5319909"/>
            <a:ext cx="371533" cy="199573"/>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2090" y="2868938"/>
            <a:ext cx="2122886" cy="1592164"/>
          </a:xfrm>
          <a:prstGeom prst="rect">
            <a:avLst/>
          </a:prstGeom>
        </p:spPr>
      </p:pic>
      <p:sp>
        <p:nvSpPr>
          <p:cNvPr id="12" name="ZoneTexte 11"/>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spTree>
    <p:extLst>
      <p:ext uri="{BB962C8B-B14F-4D97-AF65-F5344CB8AC3E}">
        <p14:creationId xmlns:p14="http://schemas.microsoft.com/office/powerpoint/2010/main" val="4087798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9752" y="764704"/>
            <a:ext cx="5904656" cy="638944"/>
          </a:xfrm>
        </p:spPr>
        <p:txBody>
          <a:bodyPr>
            <a:normAutofit fontScale="90000"/>
          </a:bodyPr>
          <a:lstStyle/>
          <a:p>
            <a:r>
              <a:rPr lang="fr-FR" sz="3600" dirty="0" smtClean="0"/>
              <a:t>Nouvelles actions 2022</a:t>
            </a:r>
            <a:br>
              <a:rPr lang="fr-FR" sz="3600" dirty="0" smtClean="0"/>
            </a:br>
            <a:r>
              <a:rPr lang="fr-FR" sz="3600" dirty="0" smtClean="0"/>
              <a:t>Visites inspirantes</a:t>
            </a:r>
            <a:endParaRPr lang="fr-FR" sz="3600" dirty="0"/>
          </a:p>
        </p:txBody>
      </p:sp>
      <p:sp>
        <p:nvSpPr>
          <p:cNvPr id="4" name="Espace réservé du contenu 3"/>
          <p:cNvSpPr>
            <a:spLocks noGrp="1"/>
          </p:cNvSpPr>
          <p:nvPr>
            <p:ph idx="1"/>
          </p:nvPr>
        </p:nvSpPr>
        <p:spPr>
          <a:xfrm>
            <a:off x="755576" y="1772816"/>
            <a:ext cx="4680520" cy="4464496"/>
          </a:xfrm>
        </p:spPr>
        <p:txBody>
          <a:bodyPr>
            <a:normAutofit fontScale="85000" lnSpcReduction="20000"/>
          </a:bodyPr>
          <a:lstStyle/>
          <a:p>
            <a:pPr marL="68580" indent="0">
              <a:buNone/>
            </a:pPr>
            <a:r>
              <a:rPr lang="fr-FR" b="1" dirty="0"/>
              <a:t>Objectif : </a:t>
            </a:r>
            <a:r>
              <a:rPr lang="fr-FR" dirty="0" smtClean="0"/>
              <a:t>Diffuser les bonnes pratiques et inspirer les habitants sur la </a:t>
            </a:r>
            <a:r>
              <a:rPr lang="fr-FR" dirty="0" err="1" smtClean="0"/>
              <a:t>permaculture</a:t>
            </a:r>
            <a:r>
              <a:rPr lang="fr-FR" dirty="0" smtClean="0"/>
              <a:t> / résilience au jardin</a:t>
            </a:r>
            <a:endParaRPr lang="fr-FR" dirty="0"/>
          </a:p>
          <a:p>
            <a:pPr marL="68580" indent="0">
              <a:buNone/>
            </a:pPr>
            <a:endParaRPr lang="fr-FR" dirty="0"/>
          </a:p>
          <a:p>
            <a:pPr marL="68580" indent="0">
              <a:buNone/>
            </a:pPr>
            <a:r>
              <a:rPr lang="fr-FR" b="1" dirty="0" smtClean="0"/>
              <a:t>Visites identifiées : </a:t>
            </a:r>
            <a:endParaRPr lang="fr-FR" b="1" dirty="0"/>
          </a:p>
          <a:p>
            <a:pPr>
              <a:buFont typeface="Wingdings" panose="05000000000000000000" pitchFamily="2" charset="2"/>
              <a:buChar char="ü"/>
            </a:pPr>
            <a:r>
              <a:rPr lang="fr-FR" dirty="0" smtClean="0"/>
              <a:t>Les Mandalas de Compostelle</a:t>
            </a:r>
          </a:p>
          <a:p>
            <a:pPr>
              <a:buFont typeface="Wingdings" panose="05000000000000000000" pitchFamily="2" charset="2"/>
              <a:buChar char="ü"/>
            </a:pPr>
            <a:r>
              <a:rPr lang="fr-FR" dirty="0" smtClean="0"/>
              <a:t>La Ferme de la </a:t>
            </a:r>
            <a:r>
              <a:rPr lang="fr-FR" dirty="0" err="1" smtClean="0"/>
              <a:t>Bardonnière</a:t>
            </a:r>
            <a:endParaRPr lang="fr-FR" dirty="0" smtClean="0"/>
          </a:p>
          <a:p>
            <a:pPr>
              <a:buFont typeface="Wingdings" panose="05000000000000000000" pitchFamily="2" charset="2"/>
              <a:buChar char="ü"/>
            </a:pPr>
            <a:r>
              <a:rPr lang="fr-FR" dirty="0" smtClean="0"/>
              <a:t>La P’tite Utopie </a:t>
            </a:r>
          </a:p>
          <a:p>
            <a:pPr>
              <a:buFont typeface="Wingdings" panose="05000000000000000000" pitchFamily="2" charset="2"/>
              <a:buChar char="ü"/>
            </a:pPr>
            <a:r>
              <a:rPr lang="fr-FR" dirty="0" smtClean="0"/>
              <a:t>L’Oasis de la borderie</a:t>
            </a:r>
          </a:p>
          <a:p>
            <a:pPr>
              <a:buFont typeface="Wingdings" panose="05000000000000000000" pitchFamily="2" charset="2"/>
              <a:buChar char="ü"/>
            </a:pPr>
            <a:r>
              <a:rPr lang="fr-FR" dirty="0" err="1" smtClean="0"/>
              <a:t>Permabocage</a:t>
            </a:r>
            <a:endParaRPr lang="fr-FR" dirty="0" smtClean="0"/>
          </a:p>
          <a:p>
            <a:pPr>
              <a:buFont typeface="Wingdings" panose="05000000000000000000" pitchFamily="2" charset="2"/>
              <a:buChar char="ü"/>
            </a:pPr>
            <a:r>
              <a:rPr lang="fr-FR" dirty="0" smtClean="0"/>
              <a:t>Autres ? </a:t>
            </a:r>
            <a:endParaRPr lang="fr-FR" dirty="0"/>
          </a:p>
          <a:p>
            <a:pPr>
              <a:buFont typeface="Wingdings" panose="05000000000000000000" pitchFamily="2" charset="2"/>
              <a:buChar char="ü"/>
            </a:pPr>
            <a:endParaRPr lang="fr-FR" dirty="0"/>
          </a:p>
          <a:p>
            <a:pPr marL="68580" indent="0">
              <a:buNone/>
            </a:pPr>
            <a:r>
              <a:rPr lang="fr-FR" b="1" dirty="0"/>
              <a:t>Coordination </a:t>
            </a:r>
            <a:r>
              <a:rPr lang="fr-FR" dirty="0"/>
              <a:t>: </a:t>
            </a:r>
            <a:r>
              <a:rPr lang="fr-FR" dirty="0" smtClean="0"/>
              <a:t>Hubert</a:t>
            </a:r>
            <a:endParaRPr lang="fr-FR" dirty="0"/>
          </a:p>
          <a:p>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088" y="1532808"/>
            <a:ext cx="2051720" cy="1538790"/>
          </a:xfrm>
          <a:prstGeom prst="rect">
            <a:avLst/>
          </a:prstGeom>
        </p:spPr>
      </p:pic>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2168" y="3107884"/>
            <a:ext cx="2607279" cy="1440160"/>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9040" y="4581128"/>
            <a:ext cx="2319022" cy="1739267"/>
          </a:xfrm>
          <a:prstGeom prst="rect">
            <a:avLst/>
          </a:prstGeom>
        </p:spPr>
      </p:pic>
      <p:sp>
        <p:nvSpPr>
          <p:cNvPr id="8" name="ZoneTexte 7"/>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pic>
        <p:nvPicPr>
          <p:cNvPr id="3" name="Image 2"/>
          <p:cNvPicPr>
            <a:picLocks noChangeAspect="1"/>
          </p:cNvPicPr>
          <p:nvPr/>
        </p:nvPicPr>
        <p:blipFill>
          <a:blip r:embed="rId5"/>
          <a:stretch>
            <a:fillRect/>
          </a:stretch>
        </p:blipFill>
        <p:spPr>
          <a:xfrm>
            <a:off x="7628062" y="1511598"/>
            <a:ext cx="876300" cy="695325"/>
          </a:xfrm>
          <a:prstGeom prst="rect">
            <a:avLst/>
          </a:prstGeom>
        </p:spPr>
      </p:pic>
    </p:spTree>
    <p:extLst>
      <p:ext uri="{BB962C8B-B14F-4D97-AF65-F5344CB8AC3E}">
        <p14:creationId xmlns:p14="http://schemas.microsoft.com/office/powerpoint/2010/main" val="3033354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8600" y="764704"/>
            <a:ext cx="9073008" cy="638944"/>
          </a:xfrm>
        </p:spPr>
        <p:txBody>
          <a:bodyPr>
            <a:normAutofit fontScale="90000"/>
          </a:bodyPr>
          <a:lstStyle/>
          <a:p>
            <a:r>
              <a:rPr lang="fr-FR" sz="3600" dirty="0"/>
              <a:t>Nouvelles actions </a:t>
            </a:r>
            <a:r>
              <a:rPr lang="fr-FR" sz="3600" dirty="0" smtClean="0"/>
              <a:t>2022 : </a:t>
            </a:r>
            <a:br>
              <a:rPr lang="fr-FR" sz="3600" dirty="0" smtClean="0"/>
            </a:br>
            <a:r>
              <a:rPr lang="fr-FR" sz="3600" dirty="0" smtClean="0"/>
              <a:t>Programme culturel</a:t>
            </a:r>
            <a:endParaRPr lang="fr-FR" sz="3600" dirty="0"/>
          </a:p>
        </p:txBody>
      </p:sp>
      <p:sp>
        <p:nvSpPr>
          <p:cNvPr id="4" name="Espace réservé du contenu 3"/>
          <p:cNvSpPr>
            <a:spLocks noGrp="1"/>
          </p:cNvSpPr>
          <p:nvPr>
            <p:ph idx="1"/>
          </p:nvPr>
        </p:nvSpPr>
        <p:spPr>
          <a:xfrm>
            <a:off x="755576" y="1772816"/>
            <a:ext cx="4608512" cy="4464496"/>
          </a:xfrm>
        </p:spPr>
        <p:txBody>
          <a:bodyPr>
            <a:normAutofit fontScale="92500" lnSpcReduction="20000"/>
          </a:bodyPr>
          <a:lstStyle/>
          <a:p>
            <a:pPr marL="68580" indent="0">
              <a:buNone/>
            </a:pPr>
            <a:r>
              <a:rPr lang="fr-FR" b="1" dirty="0"/>
              <a:t>Objectif : </a:t>
            </a:r>
            <a:endParaRPr lang="fr-FR" b="1" dirty="0" smtClean="0"/>
          </a:p>
          <a:p>
            <a:pPr>
              <a:buFont typeface="Wingdings" panose="05000000000000000000" pitchFamily="2" charset="2"/>
              <a:buChar char="ü"/>
            </a:pPr>
            <a:r>
              <a:rPr lang="fr-FR" dirty="0" smtClean="0"/>
              <a:t>Terminer le théâtre de verdure</a:t>
            </a:r>
          </a:p>
          <a:p>
            <a:pPr>
              <a:buFont typeface="Wingdings" panose="05000000000000000000" pitchFamily="2" charset="2"/>
              <a:buChar char="ü"/>
            </a:pPr>
            <a:r>
              <a:rPr lang="fr-FR" dirty="0" smtClean="0"/>
              <a:t>Programmer une première animation culturelle en 2022 sur le site des </a:t>
            </a:r>
            <a:r>
              <a:rPr lang="fr-FR" dirty="0" err="1" smtClean="0"/>
              <a:t>Rautardières</a:t>
            </a:r>
            <a:endParaRPr lang="fr-FR" dirty="0" smtClean="0"/>
          </a:p>
          <a:p>
            <a:pPr marL="68580" indent="0">
              <a:buNone/>
            </a:pPr>
            <a:endParaRPr lang="fr-FR" dirty="0"/>
          </a:p>
          <a:p>
            <a:pPr marL="68580" indent="0">
              <a:buNone/>
            </a:pPr>
            <a:r>
              <a:rPr lang="fr-FR" b="1" dirty="0" smtClean="0"/>
              <a:t>Méthode : </a:t>
            </a:r>
            <a:endParaRPr lang="fr-FR" b="1" dirty="0"/>
          </a:p>
          <a:p>
            <a:pPr>
              <a:buFont typeface="Wingdings" panose="05000000000000000000" pitchFamily="2" charset="2"/>
              <a:buChar char="ü"/>
            </a:pPr>
            <a:r>
              <a:rPr lang="fr-FR" dirty="0"/>
              <a:t>Contacter les associations culturelles du territoire</a:t>
            </a:r>
          </a:p>
          <a:p>
            <a:pPr>
              <a:buFont typeface="Wingdings" panose="05000000000000000000" pitchFamily="2" charset="2"/>
              <a:buChar char="ü"/>
            </a:pPr>
            <a:endParaRPr lang="fr-FR" dirty="0"/>
          </a:p>
          <a:p>
            <a:pPr marL="68580" indent="0">
              <a:buNone/>
            </a:pPr>
            <a:r>
              <a:rPr lang="fr-FR" b="1" dirty="0"/>
              <a:t>Coordination </a:t>
            </a:r>
            <a:r>
              <a:rPr lang="fr-FR" dirty="0"/>
              <a:t>: </a:t>
            </a:r>
            <a:r>
              <a:rPr lang="fr-FR" dirty="0" smtClean="0"/>
              <a:t>Antoine</a:t>
            </a:r>
            <a:r>
              <a:rPr lang="fr-FR" dirty="0"/>
              <a:t>, </a:t>
            </a:r>
            <a:r>
              <a:rPr lang="fr-FR" dirty="0" err="1" smtClean="0"/>
              <a:t>Eric</a:t>
            </a:r>
            <a:r>
              <a:rPr lang="fr-FR" dirty="0" smtClean="0"/>
              <a:t>, Fabienne et Patricia</a:t>
            </a:r>
            <a:endParaRPr lang="fr-FR" dirty="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2120" y="2420888"/>
            <a:ext cx="3049521" cy="2287141"/>
          </a:xfrm>
          <a:prstGeom prst="rect">
            <a:avLst/>
          </a:prstGeom>
        </p:spPr>
      </p:pic>
      <p:sp>
        <p:nvSpPr>
          <p:cNvPr id="6" name="Rectangle 5"/>
          <p:cNvSpPr/>
          <p:nvPr/>
        </p:nvSpPr>
        <p:spPr>
          <a:xfrm>
            <a:off x="539552" y="6488668"/>
            <a:ext cx="792088" cy="369332"/>
          </a:xfrm>
          <a:prstGeom prst="rect">
            <a:avLst/>
          </a:prstGeom>
        </p:spPr>
        <p:txBody>
          <a:bodyPr wrap="square">
            <a:spAutoFit/>
          </a:bodyPr>
          <a:lstStyle/>
          <a:p>
            <a:r>
              <a:rPr lang="fr-FR" dirty="0" smtClean="0"/>
              <a:t>AB</a:t>
            </a:r>
            <a:endParaRPr lang="fr-FR" dirty="0"/>
          </a:p>
        </p:txBody>
      </p:sp>
      <p:pic>
        <p:nvPicPr>
          <p:cNvPr id="5" name="Image 4"/>
          <p:cNvPicPr>
            <a:picLocks noChangeAspect="1"/>
          </p:cNvPicPr>
          <p:nvPr/>
        </p:nvPicPr>
        <p:blipFill>
          <a:blip r:embed="rId3"/>
          <a:stretch>
            <a:fillRect/>
          </a:stretch>
        </p:blipFill>
        <p:spPr>
          <a:xfrm>
            <a:off x="7524328" y="1594946"/>
            <a:ext cx="885825" cy="733425"/>
          </a:xfrm>
          <a:prstGeom prst="rect">
            <a:avLst/>
          </a:prstGeom>
        </p:spPr>
      </p:pic>
    </p:spTree>
    <p:extLst>
      <p:ext uri="{BB962C8B-B14F-4D97-AF65-F5344CB8AC3E}">
        <p14:creationId xmlns:p14="http://schemas.microsoft.com/office/powerpoint/2010/main" val="3505153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8600" y="764704"/>
            <a:ext cx="9073008" cy="638944"/>
          </a:xfrm>
        </p:spPr>
        <p:txBody>
          <a:bodyPr>
            <a:normAutofit fontScale="90000"/>
          </a:bodyPr>
          <a:lstStyle/>
          <a:p>
            <a:r>
              <a:rPr lang="fr-FR" sz="3600" dirty="0"/>
              <a:t>Nouvelles actions </a:t>
            </a:r>
            <a:r>
              <a:rPr lang="fr-FR" sz="3600" dirty="0" smtClean="0"/>
              <a:t>2022 : </a:t>
            </a:r>
            <a:br>
              <a:rPr lang="fr-FR" sz="3600" dirty="0" smtClean="0"/>
            </a:br>
            <a:r>
              <a:rPr lang="fr-FR" sz="3600" dirty="0" smtClean="0"/>
              <a:t>Coopérative Energétique Citoyenne </a:t>
            </a:r>
            <a:endParaRPr lang="fr-FR" sz="3600" dirty="0"/>
          </a:p>
        </p:txBody>
      </p:sp>
      <p:sp>
        <p:nvSpPr>
          <p:cNvPr id="4" name="Espace réservé du contenu 3"/>
          <p:cNvSpPr>
            <a:spLocks noGrp="1"/>
          </p:cNvSpPr>
          <p:nvPr>
            <p:ph idx="1"/>
          </p:nvPr>
        </p:nvSpPr>
        <p:spPr>
          <a:xfrm>
            <a:off x="467544" y="2060848"/>
            <a:ext cx="4608512" cy="4464496"/>
          </a:xfrm>
        </p:spPr>
        <p:txBody>
          <a:bodyPr>
            <a:normAutofit/>
          </a:bodyPr>
          <a:lstStyle/>
          <a:p>
            <a:pPr marL="68580" indent="0">
              <a:buNone/>
            </a:pPr>
            <a:r>
              <a:rPr lang="fr-FR" sz="1800" b="1" dirty="0"/>
              <a:t>Objectif : </a:t>
            </a:r>
            <a:endParaRPr lang="fr-FR" sz="1800" b="1" dirty="0" smtClean="0"/>
          </a:p>
          <a:p>
            <a:pPr>
              <a:buFont typeface="Wingdings" panose="05000000000000000000" pitchFamily="2" charset="2"/>
              <a:buChar char="ü"/>
            </a:pPr>
            <a:r>
              <a:rPr lang="fr-FR" sz="1600" dirty="0" smtClean="0"/>
              <a:t>Responsabiliser les habitants sur l’énergie</a:t>
            </a:r>
          </a:p>
          <a:p>
            <a:pPr>
              <a:buFont typeface="Wingdings" panose="05000000000000000000" pitchFamily="2" charset="2"/>
              <a:buChar char="ü"/>
            </a:pPr>
            <a:r>
              <a:rPr lang="fr-FR" sz="1600" dirty="0" smtClean="0"/>
              <a:t>Inclure les toitures disponibles des </a:t>
            </a:r>
            <a:r>
              <a:rPr lang="fr-FR" sz="1600" dirty="0" err="1" smtClean="0"/>
              <a:t>GarnemAnts</a:t>
            </a:r>
            <a:r>
              <a:rPr lang="fr-FR" sz="1600" dirty="0" smtClean="0"/>
              <a:t> volontaires et des </a:t>
            </a:r>
            <a:r>
              <a:rPr lang="fr-FR" sz="1600" dirty="0" err="1" smtClean="0"/>
              <a:t>Rautardières</a:t>
            </a:r>
            <a:r>
              <a:rPr lang="fr-FR" sz="1600" dirty="0" smtClean="0"/>
              <a:t> au projet</a:t>
            </a:r>
            <a:endParaRPr lang="fr-FR" sz="1600" dirty="0"/>
          </a:p>
          <a:p>
            <a:pPr marL="68580" indent="0">
              <a:buNone/>
            </a:pPr>
            <a:r>
              <a:rPr lang="fr-FR" sz="1800" b="1" dirty="0" smtClean="0"/>
              <a:t>Méthode : </a:t>
            </a:r>
            <a:endParaRPr lang="fr-FR" sz="1800" b="1" dirty="0"/>
          </a:p>
          <a:p>
            <a:pPr>
              <a:buFont typeface="Wingdings" panose="05000000000000000000" pitchFamily="2" charset="2"/>
              <a:buChar char="ü"/>
            </a:pPr>
            <a:r>
              <a:rPr lang="fr-FR" sz="1600" dirty="0" smtClean="0"/>
              <a:t>Relayer les informations</a:t>
            </a:r>
          </a:p>
          <a:p>
            <a:pPr>
              <a:buFont typeface="Wingdings" panose="05000000000000000000" pitchFamily="2" charset="2"/>
              <a:buChar char="ü"/>
            </a:pPr>
            <a:r>
              <a:rPr lang="fr-FR" sz="1600" dirty="0" smtClean="0"/>
              <a:t>Participer aux réunions</a:t>
            </a:r>
          </a:p>
          <a:p>
            <a:pPr marL="68580" indent="0">
              <a:buNone/>
            </a:pPr>
            <a:r>
              <a:rPr lang="fr-FR" sz="1800" b="1" dirty="0" smtClean="0"/>
              <a:t>Coordination </a:t>
            </a:r>
            <a:r>
              <a:rPr lang="fr-FR" sz="1800" dirty="0"/>
              <a:t>: </a:t>
            </a:r>
            <a:r>
              <a:rPr lang="fr-FR" sz="1800" dirty="0" smtClean="0"/>
              <a:t>?</a:t>
            </a:r>
            <a:endParaRPr lang="fr-FR" sz="1800"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1816" y="1643134"/>
            <a:ext cx="3312368" cy="1978428"/>
          </a:xfrm>
          <a:prstGeom prst="rect">
            <a:avLst/>
          </a:prstGeom>
        </p:spPr>
      </p:pic>
      <p:pic>
        <p:nvPicPr>
          <p:cNvPr id="3" name="Image 2"/>
          <p:cNvPicPr>
            <a:picLocks noChangeAspect="1"/>
          </p:cNvPicPr>
          <p:nvPr/>
        </p:nvPicPr>
        <p:blipFill>
          <a:blip r:embed="rId3"/>
          <a:stretch>
            <a:fillRect/>
          </a:stretch>
        </p:blipFill>
        <p:spPr>
          <a:xfrm>
            <a:off x="4788024" y="3861048"/>
            <a:ext cx="3851920" cy="2516028"/>
          </a:xfrm>
          <a:prstGeom prst="rect">
            <a:avLst/>
          </a:prstGeom>
        </p:spPr>
      </p:pic>
      <p:sp>
        <p:nvSpPr>
          <p:cNvPr id="7" name="ZoneTexte 6"/>
          <p:cNvSpPr txBox="1"/>
          <p:nvPr/>
        </p:nvSpPr>
        <p:spPr>
          <a:xfrm>
            <a:off x="467544" y="6516052"/>
            <a:ext cx="760795" cy="369332"/>
          </a:xfrm>
          <a:prstGeom prst="rect">
            <a:avLst/>
          </a:prstGeom>
          <a:noFill/>
        </p:spPr>
        <p:txBody>
          <a:bodyPr wrap="square" rtlCol="0">
            <a:spAutoFit/>
          </a:bodyPr>
          <a:lstStyle/>
          <a:p>
            <a:r>
              <a:rPr lang="fr-FR" dirty="0" smtClean="0"/>
              <a:t>TR</a:t>
            </a:r>
            <a:endParaRPr lang="fr-FR" dirty="0"/>
          </a:p>
        </p:txBody>
      </p:sp>
    </p:spTree>
    <p:extLst>
      <p:ext uri="{BB962C8B-B14F-4D97-AF65-F5344CB8AC3E}">
        <p14:creationId xmlns:p14="http://schemas.microsoft.com/office/powerpoint/2010/main" val="2162567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8600" y="764704"/>
            <a:ext cx="9073008" cy="638944"/>
          </a:xfrm>
        </p:spPr>
        <p:txBody>
          <a:bodyPr>
            <a:normAutofit fontScale="90000"/>
          </a:bodyPr>
          <a:lstStyle/>
          <a:p>
            <a:r>
              <a:rPr lang="fr-FR" sz="3600" dirty="0"/>
              <a:t>Nouvelles actions </a:t>
            </a:r>
            <a:r>
              <a:rPr lang="fr-FR" sz="3600" dirty="0" smtClean="0"/>
              <a:t>2022 : </a:t>
            </a:r>
            <a:br>
              <a:rPr lang="fr-FR" sz="3600" dirty="0" smtClean="0"/>
            </a:br>
            <a:r>
              <a:rPr lang="fr-FR" sz="3600" dirty="0" smtClean="0"/>
              <a:t>Coopérative Energétique Citoyenne </a:t>
            </a:r>
            <a:endParaRPr lang="fr-FR" sz="3600"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5816" y="4077072"/>
            <a:ext cx="3959741" cy="2138580"/>
          </a:xfrm>
          <a:prstGeom prst="rect">
            <a:avLst/>
          </a:prstGeom>
        </p:spPr>
      </p:pic>
      <p:pic>
        <p:nvPicPr>
          <p:cNvPr id="8" name="Image 7"/>
          <p:cNvPicPr>
            <a:picLocks noChangeAspect="1"/>
          </p:cNvPicPr>
          <p:nvPr/>
        </p:nvPicPr>
        <p:blipFill>
          <a:blip r:embed="rId3"/>
          <a:stretch>
            <a:fillRect/>
          </a:stretch>
        </p:blipFill>
        <p:spPr>
          <a:xfrm>
            <a:off x="683568" y="1556792"/>
            <a:ext cx="7704856" cy="2203405"/>
          </a:xfrm>
          <a:prstGeom prst="rect">
            <a:avLst/>
          </a:prstGeom>
        </p:spPr>
      </p:pic>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TR</a:t>
            </a:r>
            <a:endParaRPr lang="fr-FR" dirty="0"/>
          </a:p>
        </p:txBody>
      </p:sp>
    </p:spTree>
    <p:extLst>
      <p:ext uri="{BB962C8B-B14F-4D97-AF65-F5344CB8AC3E}">
        <p14:creationId xmlns:p14="http://schemas.microsoft.com/office/powerpoint/2010/main" val="3425552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332656"/>
            <a:ext cx="7024744" cy="1143000"/>
          </a:xfrm>
        </p:spPr>
        <p:txBody>
          <a:bodyPr/>
          <a:lstStyle/>
          <a:p>
            <a:pPr algn="r"/>
            <a:r>
              <a:rPr lang="fr-FR" dirty="0" smtClean="0"/>
              <a:t>Les GarnemAnts</a:t>
            </a:r>
            <a:endParaRPr lang="fr-FR" dirty="0"/>
          </a:p>
        </p:txBody>
      </p:sp>
      <p:sp>
        <p:nvSpPr>
          <p:cNvPr id="4" name="Espace réservé du contenu 3"/>
          <p:cNvSpPr>
            <a:spLocks noGrp="1"/>
          </p:cNvSpPr>
          <p:nvPr>
            <p:ph idx="1"/>
          </p:nvPr>
        </p:nvSpPr>
        <p:spPr>
          <a:xfrm>
            <a:off x="395536" y="1916832"/>
            <a:ext cx="8280920" cy="4104456"/>
          </a:xfrm>
        </p:spPr>
        <p:txBody>
          <a:bodyPr>
            <a:normAutofit/>
          </a:bodyPr>
          <a:lstStyle/>
          <a:p>
            <a:r>
              <a:rPr lang="fr-FR" sz="2800" dirty="0"/>
              <a:t> Notre ambition :</a:t>
            </a:r>
          </a:p>
          <a:p>
            <a:endParaRPr lang="fr-FR" sz="2800" dirty="0"/>
          </a:p>
          <a:p>
            <a:pPr marL="365760" lvl="1" indent="0">
              <a:buNone/>
            </a:pPr>
            <a:r>
              <a:rPr lang="fr-FR" b="1" i="1" dirty="0"/>
              <a:t>« Faire de notre territoire un territoire résilient se développant dans le respect de la biodiversité, de l'économie circulaire, de la consommation responsable et du développement solidaire » </a:t>
            </a:r>
          </a:p>
          <a:p>
            <a:pPr lvl="1"/>
            <a:endParaRPr lang="fr-FR" dirty="0"/>
          </a:p>
        </p:txBody>
      </p:sp>
      <p:sp>
        <p:nvSpPr>
          <p:cNvPr id="3" name="ZoneTexte 2"/>
          <p:cNvSpPr txBox="1"/>
          <p:nvPr/>
        </p:nvSpPr>
        <p:spPr>
          <a:xfrm>
            <a:off x="539552" y="6156012"/>
            <a:ext cx="760795" cy="369332"/>
          </a:xfrm>
          <a:prstGeom prst="rect">
            <a:avLst/>
          </a:prstGeom>
          <a:noFill/>
        </p:spPr>
        <p:txBody>
          <a:bodyPr wrap="square" rtlCol="0">
            <a:spAutoFit/>
          </a:bodyPr>
          <a:lstStyle/>
          <a:p>
            <a:r>
              <a:rPr lang="fr-FR" dirty="0" smtClean="0"/>
              <a:t>EV</a:t>
            </a:r>
            <a:endParaRPr lang="fr-FR" dirty="0"/>
          </a:p>
        </p:txBody>
      </p:sp>
    </p:spTree>
    <p:extLst>
      <p:ext uri="{BB962C8B-B14F-4D97-AF65-F5344CB8AC3E}">
        <p14:creationId xmlns:p14="http://schemas.microsoft.com/office/powerpoint/2010/main" val="2748187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Partie </a:t>
            </a:r>
            <a:r>
              <a:rPr lang="fr-FR" dirty="0" smtClean="0"/>
              <a:t>3 </a:t>
            </a:r>
            <a:endParaRPr lang="fr-FR" dirty="0"/>
          </a:p>
        </p:txBody>
      </p:sp>
      <p:sp>
        <p:nvSpPr>
          <p:cNvPr id="3" name="Sous-titre 2"/>
          <p:cNvSpPr>
            <a:spLocks noGrp="1"/>
          </p:cNvSpPr>
          <p:nvPr>
            <p:ph type="subTitle" idx="1"/>
          </p:nvPr>
        </p:nvSpPr>
        <p:spPr/>
        <p:txBody>
          <a:bodyPr/>
          <a:lstStyle/>
          <a:p>
            <a:r>
              <a:rPr lang="fr-FR" dirty="0" smtClean="0"/>
              <a:t>Rapport financier</a:t>
            </a:r>
            <a:endParaRPr lang="fr-FR" dirty="0"/>
          </a:p>
        </p:txBody>
      </p:sp>
    </p:spTree>
    <p:extLst>
      <p:ext uri="{BB962C8B-B14F-4D97-AF65-F5344CB8AC3E}">
        <p14:creationId xmlns:p14="http://schemas.microsoft.com/office/powerpoint/2010/main" val="3374428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sz="3600" dirty="0" smtClean="0"/>
              <a:t>Bilan financier 2021</a:t>
            </a:r>
            <a:endParaRPr lang="fr-FR" sz="3600" dirty="0"/>
          </a:p>
        </p:txBody>
      </p:sp>
      <p:sp>
        <p:nvSpPr>
          <p:cNvPr id="4" name="Espace réservé du contenu 3"/>
          <p:cNvSpPr>
            <a:spLocks noGrp="1"/>
          </p:cNvSpPr>
          <p:nvPr>
            <p:ph idx="1"/>
          </p:nvPr>
        </p:nvSpPr>
        <p:spPr>
          <a:xfrm>
            <a:off x="683568" y="1772816"/>
            <a:ext cx="7992888" cy="4536504"/>
          </a:xfrm>
        </p:spPr>
        <p:txBody>
          <a:bodyPr>
            <a:normAutofit lnSpcReduction="10000"/>
          </a:bodyPr>
          <a:lstStyle/>
          <a:p>
            <a:pPr marL="68580" indent="0">
              <a:buNone/>
            </a:pPr>
            <a:r>
              <a:rPr lang="fr-FR" b="1" u="sng" dirty="0" smtClean="0"/>
              <a:t>Eléments marquants 2021</a:t>
            </a:r>
          </a:p>
          <a:p>
            <a:pPr>
              <a:buFont typeface="Wingdings" panose="05000000000000000000" pitchFamily="2" charset="2"/>
              <a:buChar char="ü"/>
            </a:pPr>
            <a:r>
              <a:rPr lang="fr-FR" dirty="0" smtClean="0"/>
              <a:t>Ateliers accessibles au plus grand nombre</a:t>
            </a:r>
          </a:p>
          <a:p>
            <a:pPr>
              <a:buFont typeface="Wingdings" panose="05000000000000000000" pitchFamily="2" charset="2"/>
              <a:buChar char="ü"/>
            </a:pPr>
            <a:r>
              <a:rPr lang="fr-FR" dirty="0" smtClean="0"/>
              <a:t>Actions à coût nul pour la plupart</a:t>
            </a:r>
          </a:p>
          <a:p>
            <a:pPr>
              <a:buFont typeface="Wingdings" panose="05000000000000000000" pitchFamily="2" charset="2"/>
              <a:buChar char="ü"/>
            </a:pPr>
            <a:r>
              <a:rPr lang="fr-FR" dirty="0" smtClean="0"/>
              <a:t>Nombreuses adhésions (temps et €)</a:t>
            </a:r>
            <a:r>
              <a:rPr lang="fr-FR" dirty="0"/>
              <a:t> </a:t>
            </a:r>
            <a:endParaRPr lang="fr-FR" dirty="0" smtClean="0"/>
          </a:p>
          <a:p>
            <a:pPr>
              <a:buFont typeface="Wingdings" panose="05000000000000000000" pitchFamily="2" charset="2"/>
              <a:buChar char="ü"/>
            </a:pPr>
            <a:r>
              <a:rPr lang="fr-FR" dirty="0" smtClean="0"/>
              <a:t>Donation de la fondation Crédit Agricole (1000 €)</a:t>
            </a:r>
          </a:p>
          <a:p>
            <a:pPr>
              <a:buFont typeface="Wingdings" panose="05000000000000000000" pitchFamily="2" charset="2"/>
              <a:buChar char="ü"/>
            </a:pPr>
            <a:r>
              <a:rPr lang="fr-FR" dirty="0"/>
              <a:t>Demande de rescrit fiscal en attente (mars 2022)</a:t>
            </a:r>
          </a:p>
          <a:p>
            <a:pPr>
              <a:buFont typeface="Wingdings" panose="05000000000000000000" pitchFamily="2" charset="2"/>
              <a:buChar char="ü"/>
            </a:pPr>
            <a:r>
              <a:rPr lang="fr-FR" dirty="0" smtClean="0"/>
              <a:t>Les </a:t>
            </a:r>
            <a:r>
              <a:rPr lang="fr-FR" dirty="0" err="1"/>
              <a:t>Rautardières</a:t>
            </a:r>
            <a:r>
              <a:rPr lang="fr-FR" dirty="0"/>
              <a:t> : financements par </a:t>
            </a:r>
          </a:p>
          <a:p>
            <a:pPr marL="68580" indent="0">
              <a:buNone/>
            </a:pPr>
            <a:r>
              <a:rPr lang="fr-FR" dirty="0" smtClean="0"/>
              <a:t>mécène (10 000€) et </a:t>
            </a:r>
            <a:r>
              <a:rPr lang="fr-FR" dirty="0"/>
              <a:t>plan de </a:t>
            </a:r>
            <a:r>
              <a:rPr lang="fr-FR" dirty="0" smtClean="0"/>
              <a:t>relance (4800€)</a:t>
            </a:r>
          </a:p>
          <a:p>
            <a:pPr>
              <a:buFont typeface="Wingdings" panose="05000000000000000000" pitchFamily="2" charset="2"/>
              <a:buChar char="ü"/>
            </a:pPr>
            <a:r>
              <a:rPr lang="fr-FR" dirty="0" smtClean="0"/>
              <a:t>11 254 € Investissements sur 5 à 10 ans </a:t>
            </a:r>
          </a:p>
          <a:p>
            <a:pPr marL="68580" indent="0">
              <a:buNone/>
            </a:pPr>
            <a:r>
              <a:rPr lang="fr-FR" dirty="0" smtClean="0"/>
              <a:t>pour l’aménagement du terrain</a:t>
            </a:r>
          </a:p>
          <a:p>
            <a:pPr>
              <a:buFont typeface="Wingdings" panose="05000000000000000000" pitchFamily="2" charset="2"/>
              <a:buChar char="ü"/>
            </a:pPr>
            <a:r>
              <a:rPr lang="fr-FR" dirty="0" smtClean="0"/>
              <a:t>13 129 € d’excédent affecté au report à nouveau</a:t>
            </a:r>
          </a:p>
          <a:p>
            <a:pPr>
              <a:buFont typeface="Wingdings" panose="05000000000000000000" pitchFamily="2" charset="2"/>
              <a:buChar char="ü"/>
            </a:pPr>
            <a:endParaRPr lang="fr-FR" dirty="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6336" y="4365104"/>
            <a:ext cx="1485764" cy="797314"/>
          </a:xfrm>
          <a:prstGeom prst="rect">
            <a:avLst/>
          </a:prstGeom>
        </p:spPr>
      </p:pic>
      <p:sp>
        <p:nvSpPr>
          <p:cNvPr id="6" name="ZoneTexte 5"/>
          <p:cNvSpPr txBox="1"/>
          <p:nvPr/>
        </p:nvSpPr>
        <p:spPr>
          <a:xfrm>
            <a:off x="755576" y="1391497"/>
            <a:ext cx="1790875" cy="369332"/>
          </a:xfrm>
          <a:prstGeom prst="rect">
            <a:avLst/>
          </a:prstGeom>
          <a:noFill/>
        </p:spPr>
        <p:txBody>
          <a:bodyPr wrap="none" rtlCol="0">
            <a:spAutoFit/>
          </a:bodyPr>
          <a:lstStyle/>
          <a:p>
            <a:r>
              <a:rPr lang="fr-FR" dirty="0" smtClean="0"/>
              <a:t>Présenté par : </a:t>
            </a:r>
            <a:endParaRPr lang="fr-FR" dirty="0"/>
          </a:p>
        </p:txBody>
      </p:sp>
      <p:sp>
        <p:nvSpPr>
          <p:cNvPr id="7" name="ZoneTexte 6"/>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15947358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sz="3600" dirty="0"/>
              <a:t>B</a:t>
            </a:r>
            <a:r>
              <a:rPr lang="fr-FR" sz="3600" dirty="0" smtClean="0"/>
              <a:t>ilan financier 2021</a:t>
            </a:r>
            <a:endParaRPr lang="fr-FR" sz="3600" dirty="0"/>
          </a:p>
        </p:txBody>
      </p:sp>
      <p:pic>
        <p:nvPicPr>
          <p:cNvPr id="3" name="Image 2"/>
          <p:cNvPicPr>
            <a:picLocks noChangeAspect="1"/>
          </p:cNvPicPr>
          <p:nvPr/>
        </p:nvPicPr>
        <p:blipFill>
          <a:blip r:embed="rId2"/>
          <a:stretch>
            <a:fillRect/>
          </a:stretch>
        </p:blipFill>
        <p:spPr>
          <a:xfrm>
            <a:off x="522178" y="1844824"/>
            <a:ext cx="8082270" cy="4595552"/>
          </a:xfrm>
          <a:prstGeom prst="rect">
            <a:avLst/>
          </a:prstGeom>
        </p:spPr>
      </p:pic>
      <p:sp>
        <p:nvSpPr>
          <p:cNvPr id="4" name="ZoneTexte 3"/>
          <p:cNvSpPr txBox="1"/>
          <p:nvPr/>
        </p:nvSpPr>
        <p:spPr>
          <a:xfrm>
            <a:off x="611560" y="1412776"/>
            <a:ext cx="5078634" cy="369332"/>
          </a:xfrm>
          <a:prstGeom prst="rect">
            <a:avLst/>
          </a:prstGeom>
          <a:noFill/>
        </p:spPr>
        <p:txBody>
          <a:bodyPr wrap="none" rtlCol="0">
            <a:spAutoFit/>
          </a:bodyPr>
          <a:lstStyle/>
          <a:p>
            <a:r>
              <a:rPr lang="fr-FR" dirty="0" smtClean="0"/>
              <a:t>Solde sur le compte au 31/12/21 : 7 260,18 €</a:t>
            </a:r>
            <a:endParaRPr lang="fr-FR" dirty="0"/>
          </a:p>
        </p:txBody>
      </p:sp>
    </p:spTree>
    <p:extLst>
      <p:ext uri="{BB962C8B-B14F-4D97-AF65-F5344CB8AC3E}">
        <p14:creationId xmlns:p14="http://schemas.microsoft.com/office/powerpoint/2010/main" val="13121342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sz="3600" dirty="0" smtClean="0"/>
              <a:t>Approbation du bilan financier 2021</a:t>
            </a:r>
            <a:endParaRPr lang="fr-FR" sz="3600" dirty="0"/>
          </a:p>
        </p:txBody>
      </p:sp>
      <p:sp>
        <p:nvSpPr>
          <p:cNvPr id="4" name="Espace réservé du contenu 3"/>
          <p:cNvSpPr>
            <a:spLocks noGrp="1"/>
          </p:cNvSpPr>
          <p:nvPr>
            <p:ph idx="1"/>
          </p:nvPr>
        </p:nvSpPr>
        <p:spPr>
          <a:xfrm>
            <a:off x="683568" y="1772816"/>
            <a:ext cx="7776864" cy="4536504"/>
          </a:xfrm>
        </p:spPr>
        <p:txBody>
          <a:bodyPr>
            <a:normAutofit/>
          </a:bodyPr>
          <a:lstStyle/>
          <a:p>
            <a:pPr marL="68580" indent="0">
              <a:buNone/>
            </a:pPr>
            <a:r>
              <a:rPr lang="fr-FR" b="1" u="sng" dirty="0" smtClean="0"/>
              <a:t>Vote </a:t>
            </a:r>
          </a:p>
          <a:p>
            <a:pPr marL="68580" indent="0">
              <a:buNone/>
            </a:pPr>
            <a:endParaRPr lang="fr-FR" dirty="0" smtClean="0"/>
          </a:p>
          <a:p>
            <a:pPr marL="68580" indent="0">
              <a:buNone/>
            </a:pPr>
            <a:r>
              <a:rPr lang="fr-FR" dirty="0" smtClean="0"/>
              <a:t>Approbation du rapport financier et des comptes de l’exercice clos au 31 décembre 2021</a:t>
            </a:r>
          </a:p>
          <a:p>
            <a:pPr marL="68580" indent="0">
              <a:buNone/>
            </a:pPr>
            <a:endParaRPr lang="fr-FR" dirty="0"/>
          </a:p>
          <a:p>
            <a:pPr marL="68580" indent="0">
              <a:buNone/>
            </a:pPr>
            <a:r>
              <a:rPr lang="fr-FR" dirty="0"/>
              <a:t>Nombre de pour :</a:t>
            </a:r>
          </a:p>
          <a:p>
            <a:pPr marL="68580" indent="0">
              <a:buNone/>
            </a:pPr>
            <a:r>
              <a:rPr lang="fr-FR" dirty="0"/>
              <a:t>Nombre de contre :</a:t>
            </a:r>
          </a:p>
          <a:p>
            <a:pPr marL="68580" indent="0">
              <a:buNone/>
            </a:pPr>
            <a:r>
              <a:rPr lang="fr-FR" dirty="0"/>
              <a:t>Nombre d’abstention </a:t>
            </a:r>
            <a:r>
              <a:rPr lang="fr-FR" dirty="0" smtClean="0"/>
              <a:t>:</a:t>
            </a:r>
            <a:endParaRPr lang="fr-FR" dirty="0"/>
          </a:p>
        </p:txBody>
      </p:sp>
    </p:spTree>
    <p:extLst>
      <p:ext uri="{BB962C8B-B14F-4D97-AF65-F5344CB8AC3E}">
        <p14:creationId xmlns:p14="http://schemas.microsoft.com/office/powerpoint/2010/main" val="491281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sz="3600" dirty="0" smtClean="0"/>
              <a:t>Approbation du bilan financier 2021</a:t>
            </a:r>
            <a:endParaRPr lang="fr-FR" sz="3600" dirty="0"/>
          </a:p>
        </p:txBody>
      </p:sp>
      <p:sp>
        <p:nvSpPr>
          <p:cNvPr id="4" name="Espace réservé du contenu 3"/>
          <p:cNvSpPr>
            <a:spLocks noGrp="1"/>
          </p:cNvSpPr>
          <p:nvPr>
            <p:ph idx="1"/>
          </p:nvPr>
        </p:nvSpPr>
        <p:spPr>
          <a:xfrm>
            <a:off x="683568" y="1772816"/>
            <a:ext cx="7776864" cy="4536504"/>
          </a:xfrm>
        </p:spPr>
        <p:txBody>
          <a:bodyPr>
            <a:normAutofit/>
          </a:bodyPr>
          <a:lstStyle/>
          <a:p>
            <a:pPr marL="68580" indent="0">
              <a:buNone/>
            </a:pPr>
            <a:r>
              <a:rPr lang="fr-FR" b="1" u="sng" dirty="0" smtClean="0"/>
              <a:t>Vote </a:t>
            </a:r>
          </a:p>
          <a:p>
            <a:pPr marL="68580" indent="0">
              <a:buNone/>
            </a:pPr>
            <a:endParaRPr lang="fr-FR" dirty="0" smtClean="0"/>
          </a:p>
          <a:p>
            <a:pPr marL="68580" indent="0">
              <a:buNone/>
            </a:pPr>
            <a:r>
              <a:rPr lang="fr-FR" dirty="0"/>
              <a:t>Affectation du résultat (report à nouveau)</a:t>
            </a:r>
          </a:p>
          <a:p>
            <a:pPr marL="68580" indent="0">
              <a:buNone/>
            </a:pPr>
            <a:endParaRPr lang="fr-FR" dirty="0"/>
          </a:p>
          <a:p>
            <a:pPr marL="68580" indent="0">
              <a:buNone/>
            </a:pPr>
            <a:r>
              <a:rPr lang="fr-FR" dirty="0"/>
              <a:t>Nombre de pour :</a:t>
            </a:r>
          </a:p>
          <a:p>
            <a:pPr marL="68580" indent="0">
              <a:buNone/>
            </a:pPr>
            <a:r>
              <a:rPr lang="fr-FR" dirty="0"/>
              <a:t>Nombre de contre :</a:t>
            </a:r>
          </a:p>
          <a:p>
            <a:pPr marL="68580" indent="0">
              <a:buNone/>
            </a:pPr>
            <a:r>
              <a:rPr lang="fr-FR" dirty="0"/>
              <a:t>Nombre d’abstention :</a:t>
            </a:r>
          </a:p>
          <a:p>
            <a:pPr marL="68580" indent="0">
              <a:buNone/>
            </a:pPr>
            <a:endParaRPr lang="fr-FR" dirty="0"/>
          </a:p>
        </p:txBody>
      </p:sp>
    </p:spTree>
    <p:extLst>
      <p:ext uri="{BB962C8B-B14F-4D97-AF65-F5344CB8AC3E}">
        <p14:creationId xmlns:p14="http://schemas.microsoft.com/office/powerpoint/2010/main" val="22032600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0"/>
            <a:ext cx="7560840" cy="1143000"/>
          </a:xfrm>
        </p:spPr>
        <p:txBody>
          <a:bodyPr>
            <a:normAutofit/>
          </a:bodyPr>
          <a:lstStyle/>
          <a:p>
            <a:r>
              <a:rPr lang="fr-FR" sz="3600" dirty="0" smtClean="0"/>
              <a:t>Budget prévisionnel 2022</a:t>
            </a:r>
            <a:endParaRPr lang="fr-FR" sz="3600" dirty="0"/>
          </a:p>
        </p:txBody>
      </p:sp>
      <p:sp>
        <p:nvSpPr>
          <p:cNvPr id="4" name="Espace réservé du contenu 3"/>
          <p:cNvSpPr>
            <a:spLocks noGrp="1"/>
          </p:cNvSpPr>
          <p:nvPr>
            <p:ph idx="1"/>
          </p:nvPr>
        </p:nvSpPr>
        <p:spPr>
          <a:xfrm>
            <a:off x="683568" y="1772816"/>
            <a:ext cx="7776864" cy="4536504"/>
          </a:xfrm>
        </p:spPr>
        <p:txBody>
          <a:bodyPr>
            <a:normAutofit/>
          </a:bodyPr>
          <a:lstStyle/>
          <a:p>
            <a:pPr marL="68580" indent="0">
              <a:buNone/>
            </a:pPr>
            <a:r>
              <a:rPr lang="fr-FR" b="1" u="sng" dirty="0" smtClean="0"/>
              <a:t>Eléments marquants prévisionnel 2022</a:t>
            </a:r>
          </a:p>
          <a:p>
            <a:pPr>
              <a:buFont typeface="Wingdings" panose="05000000000000000000" pitchFamily="2" charset="2"/>
              <a:buChar char="ü"/>
            </a:pPr>
            <a:r>
              <a:rPr lang="fr-FR" dirty="0" smtClean="0"/>
              <a:t>Ateliers accessibles au plus grand nombre</a:t>
            </a:r>
          </a:p>
          <a:p>
            <a:pPr>
              <a:buFont typeface="Wingdings" panose="05000000000000000000" pitchFamily="2" charset="2"/>
              <a:buChar char="ü"/>
            </a:pPr>
            <a:r>
              <a:rPr lang="fr-FR" dirty="0" smtClean="0"/>
              <a:t>Actions à coût nul pour la plupart</a:t>
            </a:r>
          </a:p>
          <a:p>
            <a:pPr>
              <a:buFont typeface="Wingdings" panose="05000000000000000000" pitchFamily="2" charset="2"/>
              <a:buChar char="ü"/>
            </a:pPr>
            <a:r>
              <a:rPr lang="fr-FR" dirty="0" smtClean="0"/>
              <a:t>Campagne de dons suite au rescrit fiscal</a:t>
            </a:r>
          </a:p>
          <a:p>
            <a:pPr>
              <a:buFont typeface="Wingdings" panose="05000000000000000000" pitchFamily="2" charset="2"/>
              <a:buChar char="ü"/>
            </a:pPr>
            <a:r>
              <a:rPr lang="fr-FR" dirty="0" smtClean="0"/>
              <a:t>Donation de la fondation Grand Ouest (1000 €)</a:t>
            </a:r>
            <a:endParaRPr lang="fr-FR" dirty="0"/>
          </a:p>
          <a:p>
            <a:pPr>
              <a:buFont typeface="Wingdings" panose="05000000000000000000" pitchFamily="2" charset="2"/>
              <a:buChar char="ü"/>
            </a:pPr>
            <a:r>
              <a:rPr lang="fr-FR" dirty="0" smtClean="0"/>
              <a:t>Versement du solde de la subvention liée aux  </a:t>
            </a:r>
            <a:r>
              <a:rPr lang="fr-FR" dirty="0" err="1"/>
              <a:t>Rautardières</a:t>
            </a:r>
            <a:r>
              <a:rPr lang="fr-FR" dirty="0"/>
              <a:t> </a:t>
            </a:r>
            <a:r>
              <a:rPr lang="fr-FR" dirty="0" smtClean="0"/>
              <a:t>(11 200 €)</a:t>
            </a:r>
          </a:p>
          <a:p>
            <a:pPr>
              <a:buFont typeface="Wingdings" panose="05000000000000000000" pitchFamily="2" charset="2"/>
              <a:buChar char="ü"/>
            </a:pPr>
            <a:r>
              <a:rPr lang="fr-FR" dirty="0" smtClean="0"/>
              <a:t>8 480 € d’investissements sur 5 à 10 ans </a:t>
            </a:r>
          </a:p>
          <a:p>
            <a:pPr marL="68580" indent="0">
              <a:buNone/>
            </a:pPr>
            <a:r>
              <a:rPr lang="fr-FR" dirty="0" smtClean="0"/>
              <a:t>pour l’aménagement du terrain</a:t>
            </a:r>
          </a:p>
          <a:p>
            <a:pPr>
              <a:buFont typeface="Wingdings" panose="05000000000000000000" pitchFamily="2" charset="2"/>
              <a:buChar char="ü"/>
            </a:pPr>
            <a:r>
              <a:rPr lang="fr-FR" dirty="0" smtClean="0"/>
              <a:t>8 760 € d’excédent prévisionnel</a:t>
            </a:r>
          </a:p>
          <a:p>
            <a:pPr>
              <a:buFont typeface="Wingdings" panose="05000000000000000000" pitchFamily="2" charset="2"/>
              <a:buChar char="ü"/>
            </a:pPr>
            <a:endParaRPr lang="fr-FR" dirty="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2280" y="4509120"/>
            <a:ext cx="2022500" cy="1085346"/>
          </a:xfrm>
          <a:prstGeom prst="rect">
            <a:avLst/>
          </a:prstGeom>
        </p:spPr>
      </p:pic>
      <p:sp>
        <p:nvSpPr>
          <p:cNvPr id="5" name="ZoneTexte 4"/>
          <p:cNvSpPr txBox="1"/>
          <p:nvPr/>
        </p:nvSpPr>
        <p:spPr>
          <a:xfrm>
            <a:off x="755576" y="1391497"/>
            <a:ext cx="1790875" cy="369332"/>
          </a:xfrm>
          <a:prstGeom prst="rect">
            <a:avLst/>
          </a:prstGeom>
          <a:noFill/>
        </p:spPr>
        <p:txBody>
          <a:bodyPr wrap="none" rtlCol="0">
            <a:spAutoFit/>
          </a:bodyPr>
          <a:lstStyle/>
          <a:p>
            <a:r>
              <a:rPr lang="fr-FR" dirty="0" smtClean="0"/>
              <a:t>Présenté par : </a:t>
            </a:r>
            <a:endParaRPr lang="fr-FR" dirty="0"/>
          </a:p>
        </p:txBody>
      </p:sp>
    </p:spTree>
    <p:extLst>
      <p:ext uri="{BB962C8B-B14F-4D97-AF65-F5344CB8AC3E}">
        <p14:creationId xmlns:p14="http://schemas.microsoft.com/office/powerpoint/2010/main" val="2637828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90264"/>
            <a:ext cx="7560840" cy="1143000"/>
          </a:xfrm>
        </p:spPr>
        <p:txBody>
          <a:bodyPr>
            <a:normAutofit/>
          </a:bodyPr>
          <a:lstStyle/>
          <a:p>
            <a:r>
              <a:rPr lang="fr-FR" sz="3600" dirty="0" smtClean="0"/>
              <a:t>Budget prévisionnel 2022</a:t>
            </a:r>
            <a:endParaRPr lang="fr-FR" sz="3600" dirty="0"/>
          </a:p>
        </p:txBody>
      </p:sp>
      <p:sp>
        <p:nvSpPr>
          <p:cNvPr id="4" name="ZoneTexte 3"/>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pic>
        <p:nvPicPr>
          <p:cNvPr id="6" name="Image 5"/>
          <p:cNvPicPr>
            <a:picLocks noChangeAspect="1"/>
          </p:cNvPicPr>
          <p:nvPr/>
        </p:nvPicPr>
        <p:blipFill>
          <a:blip r:embed="rId2"/>
          <a:stretch>
            <a:fillRect/>
          </a:stretch>
        </p:blipFill>
        <p:spPr>
          <a:xfrm>
            <a:off x="683567" y="1268760"/>
            <a:ext cx="7981441" cy="5113633"/>
          </a:xfrm>
          <a:prstGeom prst="rect">
            <a:avLst/>
          </a:prstGeom>
        </p:spPr>
      </p:pic>
    </p:spTree>
    <p:extLst>
      <p:ext uri="{BB962C8B-B14F-4D97-AF65-F5344CB8AC3E}">
        <p14:creationId xmlns:p14="http://schemas.microsoft.com/office/powerpoint/2010/main" val="2463215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sz="3600" dirty="0" smtClean="0"/>
              <a:t>Approbation du bilan financier 2021</a:t>
            </a:r>
            <a:endParaRPr lang="fr-FR" sz="3600" dirty="0"/>
          </a:p>
        </p:txBody>
      </p:sp>
      <p:sp>
        <p:nvSpPr>
          <p:cNvPr id="4" name="Espace réservé du contenu 3"/>
          <p:cNvSpPr>
            <a:spLocks noGrp="1"/>
          </p:cNvSpPr>
          <p:nvPr>
            <p:ph idx="1"/>
          </p:nvPr>
        </p:nvSpPr>
        <p:spPr>
          <a:xfrm>
            <a:off x="683568" y="1772816"/>
            <a:ext cx="7776864" cy="4536504"/>
          </a:xfrm>
        </p:spPr>
        <p:txBody>
          <a:bodyPr>
            <a:normAutofit/>
          </a:bodyPr>
          <a:lstStyle/>
          <a:p>
            <a:pPr marL="68580" indent="0">
              <a:buNone/>
            </a:pPr>
            <a:r>
              <a:rPr lang="fr-FR" b="1" u="sng" dirty="0" smtClean="0"/>
              <a:t>Vote </a:t>
            </a:r>
          </a:p>
          <a:p>
            <a:pPr marL="68580" indent="0">
              <a:buNone/>
            </a:pPr>
            <a:endParaRPr lang="fr-FR" dirty="0" smtClean="0"/>
          </a:p>
          <a:p>
            <a:pPr marL="68580" indent="0">
              <a:buNone/>
            </a:pPr>
            <a:r>
              <a:rPr lang="fr-FR" dirty="0" smtClean="0"/>
              <a:t>Approbation du prévisionnel 2022</a:t>
            </a:r>
          </a:p>
          <a:p>
            <a:pPr marL="68580" indent="0">
              <a:buNone/>
            </a:pPr>
            <a:endParaRPr lang="fr-FR" dirty="0"/>
          </a:p>
          <a:p>
            <a:pPr marL="68580" indent="0">
              <a:buNone/>
            </a:pPr>
            <a:r>
              <a:rPr lang="fr-FR" dirty="0" smtClean="0"/>
              <a:t>Nombre de pour :</a:t>
            </a:r>
          </a:p>
          <a:p>
            <a:pPr marL="68580" indent="0">
              <a:buNone/>
            </a:pPr>
            <a:r>
              <a:rPr lang="fr-FR" dirty="0" smtClean="0"/>
              <a:t>Nombre de contre :</a:t>
            </a:r>
          </a:p>
          <a:p>
            <a:pPr marL="68580" indent="0">
              <a:buNone/>
            </a:pPr>
            <a:r>
              <a:rPr lang="fr-FR" dirty="0" smtClean="0"/>
              <a:t>Nombre d’abstention :</a:t>
            </a:r>
          </a:p>
          <a:p>
            <a:pPr marL="68580" indent="0">
              <a:buNone/>
            </a:pPr>
            <a:endParaRPr lang="fr-FR" dirty="0"/>
          </a:p>
        </p:txBody>
      </p:sp>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27355277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sz="3600" dirty="0" smtClean="0"/>
              <a:t>Vote sur le </a:t>
            </a:r>
            <a:r>
              <a:rPr lang="fr-FR" sz="3600" dirty="0"/>
              <a:t>m</a:t>
            </a:r>
            <a:r>
              <a:rPr lang="fr-FR" sz="3600" dirty="0" smtClean="0"/>
              <a:t>ontant cotisation 2022</a:t>
            </a:r>
            <a:endParaRPr lang="fr-FR" sz="3600" dirty="0"/>
          </a:p>
        </p:txBody>
      </p:sp>
      <p:sp>
        <p:nvSpPr>
          <p:cNvPr id="4" name="Espace réservé du contenu 3"/>
          <p:cNvSpPr>
            <a:spLocks noGrp="1"/>
          </p:cNvSpPr>
          <p:nvPr>
            <p:ph idx="1"/>
          </p:nvPr>
        </p:nvSpPr>
        <p:spPr>
          <a:xfrm>
            <a:off x="683568" y="1772816"/>
            <a:ext cx="7776864" cy="4536504"/>
          </a:xfrm>
        </p:spPr>
        <p:txBody>
          <a:bodyPr>
            <a:normAutofit/>
          </a:bodyPr>
          <a:lstStyle/>
          <a:p>
            <a:pPr marL="68580" indent="0">
              <a:buNone/>
            </a:pPr>
            <a:r>
              <a:rPr lang="fr-FR" dirty="0" smtClean="0"/>
              <a:t>Proposition : montant inchangé </a:t>
            </a:r>
          </a:p>
          <a:p>
            <a:pPr>
              <a:buFont typeface="Wingdings" panose="05000000000000000000" pitchFamily="2" charset="2"/>
              <a:buChar char="ü"/>
            </a:pPr>
            <a:r>
              <a:rPr lang="fr-FR" dirty="0" smtClean="0"/>
              <a:t>10 € personne physique</a:t>
            </a:r>
          </a:p>
          <a:p>
            <a:pPr>
              <a:buFont typeface="Wingdings" panose="05000000000000000000" pitchFamily="2" charset="2"/>
              <a:buChar char="ü"/>
            </a:pPr>
            <a:r>
              <a:rPr lang="fr-FR" dirty="0" smtClean="0"/>
              <a:t>20 € personne morale à but non lucratif</a:t>
            </a:r>
          </a:p>
          <a:p>
            <a:pPr>
              <a:buFont typeface="Wingdings" panose="05000000000000000000" pitchFamily="2" charset="2"/>
              <a:buChar char="ü"/>
            </a:pPr>
            <a:r>
              <a:rPr lang="fr-FR" dirty="0" smtClean="0"/>
              <a:t>50 € personne morale à but lucratif</a:t>
            </a:r>
          </a:p>
          <a:p>
            <a:pPr>
              <a:buFont typeface="Wingdings" panose="05000000000000000000" pitchFamily="2" charset="2"/>
              <a:buChar char="ü"/>
            </a:pPr>
            <a:endParaRPr lang="fr-FR" dirty="0"/>
          </a:p>
          <a:p>
            <a:pPr marL="68580" indent="0">
              <a:buNone/>
            </a:pPr>
            <a:r>
              <a:rPr lang="fr-FR" dirty="0"/>
              <a:t>Nombre de pour :</a:t>
            </a:r>
          </a:p>
          <a:p>
            <a:pPr marL="68580" indent="0">
              <a:buNone/>
            </a:pPr>
            <a:r>
              <a:rPr lang="fr-FR" dirty="0"/>
              <a:t>Nombre de contre :</a:t>
            </a:r>
          </a:p>
          <a:p>
            <a:pPr marL="68580" indent="0">
              <a:buNone/>
            </a:pPr>
            <a:r>
              <a:rPr lang="fr-FR" dirty="0"/>
              <a:t>Nombre d’abstention :</a:t>
            </a:r>
          </a:p>
          <a:p>
            <a:pPr marL="68580" indent="0">
              <a:buNone/>
            </a:pPr>
            <a:endParaRPr lang="fr-FR" dirty="0"/>
          </a:p>
        </p:txBody>
      </p:sp>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1106789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Partie </a:t>
            </a:r>
            <a:r>
              <a:rPr lang="fr-FR" dirty="0" smtClean="0"/>
              <a:t>4 </a:t>
            </a:r>
            <a:endParaRPr lang="fr-FR" dirty="0"/>
          </a:p>
        </p:txBody>
      </p:sp>
      <p:sp>
        <p:nvSpPr>
          <p:cNvPr id="3" name="Sous-titre 2"/>
          <p:cNvSpPr>
            <a:spLocks noGrp="1"/>
          </p:cNvSpPr>
          <p:nvPr>
            <p:ph type="subTitle" idx="1"/>
          </p:nvPr>
        </p:nvSpPr>
        <p:spPr/>
        <p:txBody>
          <a:bodyPr/>
          <a:lstStyle/>
          <a:p>
            <a:r>
              <a:rPr lang="fr-FR" dirty="0" smtClean="0"/>
              <a:t>Election des nouveaux membres</a:t>
            </a:r>
            <a:endParaRPr lang="fr-FR" dirty="0"/>
          </a:p>
        </p:txBody>
      </p:sp>
      <p:sp>
        <p:nvSpPr>
          <p:cNvPr id="4" name="ZoneTexte 3"/>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981910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0"/>
            <a:ext cx="7416824" cy="1143000"/>
          </a:xfrm>
        </p:spPr>
        <p:txBody>
          <a:bodyPr>
            <a:normAutofit fontScale="90000"/>
          </a:bodyPr>
          <a:lstStyle/>
          <a:p>
            <a:pPr algn="r"/>
            <a:r>
              <a:rPr lang="fr-FR" dirty="0" smtClean="0"/>
              <a:t>Les GarnemAnts : les adhérents</a:t>
            </a:r>
            <a:endParaRPr lang="fr-FR" dirty="0"/>
          </a:p>
        </p:txBody>
      </p:sp>
      <p:sp>
        <p:nvSpPr>
          <p:cNvPr id="4" name="Espace réservé du contenu 3"/>
          <p:cNvSpPr>
            <a:spLocks noGrp="1"/>
          </p:cNvSpPr>
          <p:nvPr>
            <p:ph idx="1"/>
          </p:nvPr>
        </p:nvSpPr>
        <p:spPr>
          <a:xfrm>
            <a:off x="274745" y="1592593"/>
            <a:ext cx="8280920" cy="4104456"/>
          </a:xfrm>
        </p:spPr>
        <p:txBody>
          <a:bodyPr>
            <a:normAutofit/>
          </a:bodyPr>
          <a:lstStyle/>
          <a:p>
            <a:pPr marL="365760" lvl="1" indent="0">
              <a:buNone/>
            </a:pPr>
            <a:r>
              <a:rPr lang="fr-FR" sz="2000" dirty="0" smtClean="0"/>
              <a:t>74 adhérents sur 13 communes de Vendée et Loire Atlantique</a:t>
            </a:r>
            <a:endParaRPr lang="fr-FR" sz="2000" dirty="0"/>
          </a:p>
        </p:txBody>
      </p:sp>
      <p:graphicFrame>
        <p:nvGraphicFramePr>
          <p:cNvPr id="5" name="Graphique 4"/>
          <p:cNvGraphicFramePr>
            <a:graphicFrameLocks/>
          </p:cNvGraphicFramePr>
          <p:nvPr>
            <p:extLst>
              <p:ext uri="{D42A27DB-BD31-4B8C-83A1-F6EECF244321}">
                <p14:modId xmlns:p14="http://schemas.microsoft.com/office/powerpoint/2010/main" val="820435002"/>
              </p:ext>
            </p:extLst>
          </p:nvPr>
        </p:nvGraphicFramePr>
        <p:xfrm>
          <a:off x="-144016" y="1916832"/>
          <a:ext cx="5452810" cy="36824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2727846995"/>
              </p:ext>
            </p:extLst>
          </p:nvPr>
        </p:nvGraphicFramePr>
        <p:xfrm>
          <a:off x="4283967" y="2492900"/>
          <a:ext cx="4248473" cy="3249080"/>
        </p:xfrm>
        <a:graphic>
          <a:graphicData uri="http://schemas.openxmlformats.org/drawingml/2006/table">
            <a:tbl>
              <a:tblPr>
                <a:tableStyleId>{5C22544A-7EE6-4342-B048-85BDC9FD1C3A}</a:tableStyleId>
              </a:tblPr>
              <a:tblGrid>
                <a:gridCol w="1822732"/>
                <a:gridCol w="1480113"/>
                <a:gridCol w="945628"/>
              </a:tblGrid>
              <a:tr h="436625">
                <a:tc>
                  <a:txBody>
                    <a:bodyPr/>
                    <a:lstStyle/>
                    <a:p>
                      <a:pPr algn="ctr" fontAlgn="b"/>
                      <a:r>
                        <a:rPr lang="fr-FR" sz="1100" b="1" i="0" u="none" strike="noStrike" dirty="0" smtClean="0">
                          <a:solidFill>
                            <a:srgbClr val="000000"/>
                          </a:solidFill>
                          <a:effectLst/>
                          <a:latin typeface="Arial1"/>
                        </a:rPr>
                        <a:t>Commune</a:t>
                      </a:r>
                      <a:endParaRPr lang="fr-FR" sz="1100" b="1" i="0" u="none" strike="noStrike" dirty="0">
                        <a:solidFill>
                          <a:srgbClr val="000000"/>
                        </a:solidFill>
                        <a:effectLst/>
                        <a:latin typeface="Arial1"/>
                      </a:endParaRPr>
                    </a:p>
                  </a:txBody>
                  <a:tcPr marL="7620" marR="7620" marT="7620" marB="0" anchor="ctr"/>
                </a:tc>
                <a:tc>
                  <a:txBody>
                    <a:bodyPr/>
                    <a:lstStyle/>
                    <a:p>
                      <a:pPr algn="ctr" fontAlgn="b"/>
                      <a:r>
                        <a:rPr lang="fr-FR" sz="1100" b="1" i="0" u="none" strike="noStrike" dirty="0" smtClean="0">
                          <a:solidFill>
                            <a:srgbClr val="000000"/>
                          </a:solidFill>
                          <a:effectLst/>
                          <a:latin typeface="Arial1"/>
                        </a:rPr>
                        <a:t>Nb Adhérents</a:t>
                      </a:r>
                      <a:endParaRPr lang="fr-FR" sz="1100" b="1" i="0" u="none" strike="noStrike" dirty="0">
                        <a:solidFill>
                          <a:srgbClr val="000000"/>
                        </a:solidFill>
                        <a:effectLst/>
                        <a:latin typeface="Arial1"/>
                      </a:endParaRPr>
                    </a:p>
                  </a:txBody>
                  <a:tcPr marL="7620" marR="7620" marT="7620" marB="0" anchor="ctr"/>
                </a:tc>
                <a:tc>
                  <a:txBody>
                    <a:bodyPr/>
                    <a:lstStyle/>
                    <a:p>
                      <a:pPr algn="ctr" fontAlgn="b"/>
                      <a:r>
                        <a:rPr lang="fr-FR" sz="1100" b="1" i="0" u="none" strike="noStrike" dirty="0" smtClean="0">
                          <a:solidFill>
                            <a:srgbClr val="000000"/>
                          </a:solidFill>
                          <a:effectLst/>
                          <a:latin typeface="Arial1"/>
                        </a:rPr>
                        <a:t>Répartition</a:t>
                      </a:r>
                      <a:endParaRPr lang="fr-FR" sz="1100" b="1" i="0" u="none" strike="noStrike" dirty="0">
                        <a:solidFill>
                          <a:srgbClr val="000000"/>
                        </a:solidFill>
                        <a:effectLst/>
                        <a:latin typeface="Arial1"/>
                      </a:endParaRPr>
                    </a:p>
                  </a:txBody>
                  <a:tcPr marL="7620" marR="7620" marT="7620" marB="0" anchor="ctr"/>
                </a:tc>
              </a:tr>
              <a:tr h="261975">
                <a:tc>
                  <a:txBody>
                    <a:bodyPr/>
                    <a:lstStyle/>
                    <a:p>
                      <a:pPr algn="ctr" fontAlgn="b"/>
                      <a:r>
                        <a:rPr lang="fr-FR" sz="1100" u="none" strike="noStrike" dirty="0" smtClean="0">
                          <a:effectLst/>
                        </a:rPr>
                        <a:t>La </a:t>
                      </a:r>
                      <a:r>
                        <a:rPr lang="fr-FR" sz="1100" u="none" strike="noStrike" dirty="0" err="1" smtClean="0">
                          <a:effectLst/>
                        </a:rPr>
                        <a:t>Garnache</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36</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48,6%</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Challans</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13</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17,6%</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Bois de </a:t>
                      </a:r>
                      <a:r>
                        <a:rPr lang="fr-FR" sz="1100" u="none" strike="noStrike" dirty="0" err="1" smtClean="0">
                          <a:effectLst/>
                        </a:rPr>
                        <a:t>Cene</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6</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8,1%</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err="1" smtClean="0">
                          <a:effectLst/>
                        </a:rPr>
                        <a:t>Froidfond</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4</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5,4%</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err="1" smtClean="0">
                          <a:effectLst/>
                        </a:rPr>
                        <a:t>Paulx</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4</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5,4%</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St Gervais</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2</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2,7%</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Machecoul</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2</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2,7%</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St </a:t>
                      </a:r>
                      <a:r>
                        <a:rPr lang="fr-FR" sz="1100" u="none" strike="noStrike" dirty="0" err="1" smtClean="0">
                          <a:effectLst/>
                        </a:rPr>
                        <a:t>Lumine</a:t>
                      </a:r>
                      <a:r>
                        <a:rPr lang="fr-FR" sz="1100" u="none" strike="noStrike" dirty="0" smtClean="0">
                          <a:effectLst/>
                        </a:rPr>
                        <a:t> de Coutais</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2</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2,7%</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err="1" smtClean="0">
                          <a:effectLst/>
                        </a:rPr>
                        <a:t>Touvois</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1</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1,4%</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Beauvoir sur mer</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1</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1,4%</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err="1" smtClean="0">
                          <a:effectLst/>
                        </a:rPr>
                        <a:t>Soullans</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1</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1,4%</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err="1" smtClean="0">
                          <a:effectLst/>
                        </a:rPr>
                        <a:t>Falleron</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1</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a:effectLst/>
                        </a:rPr>
                        <a:t>1,4%</a:t>
                      </a:r>
                      <a:endParaRPr lang="fr-FR" sz="1100" b="0" i="0" u="none" strike="noStrike">
                        <a:solidFill>
                          <a:srgbClr val="000000"/>
                        </a:solidFill>
                        <a:effectLst/>
                        <a:latin typeface="Arial1"/>
                      </a:endParaRPr>
                    </a:p>
                  </a:txBody>
                  <a:tcPr marL="7620" marR="7620" marT="7620" marB="0" anchor="b"/>
                </a:tc>
              </a:tr>
              <a:tr h="212540">
                <a:tc>
                  <a:txBody>
                    <a:bodyPr/>
                    <a:lstStyle/>
                    <a:p>
                      <a:pPr algn="ctr" fontAlgn="b"/>
                      <a:r>
                        <a:rPr lang="fr-FR" sz="1100" u="none" strike="noStrike" dirty="0" smtClean="0">
                          <a:effectLst/>
                        </a:rPr>
                        <a:t>St </a:t>
                      </a:r>
                      <a:r>
                        <a:rPr lang="fr-FR" sz="1100" u="none" strike="noStrike" dirty="0" err="1" smtClean="0">
                          <a:effectLst/>
                        </a:rPr>
                        <a:t>Philbert</a:t>
                      </a:r>
                      <a:r>
                        <a:rPr lang="fr-FR" sz="1100" u="none" strike="noStrike" dirty="0" smtClean="0">
                          <a:effectLst/>
                        </a:rPr>
                        <a:t> de Grand Lieu</a:t>
                      </a:r>
                      <a:endParaRPr lang="fr-FR" sz="1100" b="0" i="0" u="none" strike="noStrike" dirty="0">
                        <a:solidFill>
                          <a:srgbClr val="000000"/>
                        </a:solidFill>
                        <a:effectLst/>
                        <a:latin typeface="Arial1"/>
                      </a:endParaRPr>
                    </a:p>
                  </a:txBody>
                  <a:tcPr marL="7620" marR="7620" marT="7620" marB="0" anchor="b"/>
                </a:tc>
                <a:tc>
                  <a:txBody>
                    <a:bodyPr/>
                    <a:lstStyle/>
                    <a:p>
                      <a:pPr algn="ctr" fontAlgn="b"/>
                      <a:r>
                        <a:rPr lang="fr-FR" sz="1100" u="none" strike="noStrike">
                          <a:effectLst/>
                        </a:rPr>
                        <a:t>1</a:t>
                      </a:r>
                      <a:endParaRPr lang="fr-FR" sz="1100" b="0" i="0" u="none" strike="noStrike">
                        <a:solidFill>
                          <a:srgbClr val="000000"/>
                        </a:solidFill>
                        <a:effectLst/>
                        <a:latin typeface="Arial1"/>
                      </a:endParaRPr>
                    </a:p>
                  </a:txBody>
                  <a:tcPr marL="7620" marR="7620" marT="7620" marB="0" anchor="b"/>
                </a:tc>
                <a:tc>
                  <a:txBody>
                    <a:bodyPr/>
                    <a:lstStyle/>
                    <a:p>
                      <a:pPr algn="ctr" fontAlgn="b"/>
                      <a:r>
                        <a:rPr lang="fr-FR" sz="1100" u="none" strike="noStrike" dirty="0">
                          <a:effectLst/>
                        </a:rPr>
                        <a:t>1,4%</a:t>
                      </a:r>
                      <a:endParaRPr lang="fr-FR" sz="1100" b="0" i="0" u="none" strike="noStrike" dirty="0">
                        <a:solidFill>
                          <a:srgbClr val="000000"/>
                        </a:solidFill>
                        <a:effectLst/>
                        <a:latin typeface="Arial1"/>
                      </a:endParaRPr>
                    </a:p>
                  </a:txBody>
                  <a:tcPr marL="7620" marR="7620" marT="7620" marB="0" anchor="b"/>
                </a:tc>
              </a:tr>
            </a:tbl>
          </a:graphicData>
        </a:graphic>
      </p:graphicFrame>
      <p:sp>
        <p:nvSpPr>
          <p:cNvPr id="7" name="ZoneTexte 6"/>
          <p:cNvSpPr txBox="1"/>
          <p:nvPr/>
        </p:nvSpPr>
        <p:spPr>
          <a:xfrm>
            <a:off x="467544" y="6488668"/>
            <a:ext cx="760795" cy="369332"/>
          </a:xfrm>
          <a:prstGeom prst="rect">
            <a:avLst/>
          </a:prstGeom>
          <a:noFill/>
        </p:spPr>
        <p:txBody>
          <a:bodyPr wrap="square" rtlCol="0">
            <a:spAutoFit/>
          </a:bodyPr>
          <a:lstStyle/>
          <a:p>
            <a:r>
              <a:rPr lang="fr-FR" dirty="0" smtClean="0"/>
              <a:t>EV</a:t>
            </a:r>
            <a:endParaRPr lang="fr-FR"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365" y="5576614"/>
            <a:ext cx="1180549" cy="889347"/>
          </a:xfrm>
          <a:prstGeom prst="rect">
            <a:avLst/>
          </a:prstGeom>
        </p:spPr>
      </p:pic>
    </p:spTree>
    <p:extLst>
      <p:ext uri="{BB962C8B-B14F-4D97-AF65-F5344CB8AC3E}">
        <p14:creationId xmlns:p14="http://schemas.microsoft.com/office/powerpoint/2010/main" val="2057512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sz="3600" dirty="0" smtClean="0"/>
              <a:t>Collectif d’animation</a:t>
            </a:r>
            <a:endParaRPr lang="fr-FR" sz="3600" dirty="0"/>
          </a:p>
        </p:txBody>
      </p:sp>
      <p:sp>
        <p:nvSpPr>
          <p:cNvPr id="4" name="Espace réservé du contenu 3"/>
          <p:cNvSpPr>
            <a:spLocks noGrp="1"/>
          </p:cNvSpPr>
          <p:nvPr>
            <p:ph idx="1"/>
          </p:nvPr>
        </p:nvSpPr>
        <p:spPr>
          <a:xfrm>
            <a:off x="683568" y="1772816"/>
            <a:ext cx="7776864" cy="4536504"/>
          </a:xfrm>
        </p:spPr>
        <p:txBody>
          <a:bodyPr>
            <a:normAutofit lnSpcReduction="10000"/>
          </a:bodyPr>
          <a:lstStyle/>
          <a:p>
            <a:pPr marL="68580" indent="0">
              <a:buNone/>
            </a:pPr>
            <a:r>
              <a:rPr lang="fr-FR" sz="1800" b="1" dirty="0" smtClean="0"/>
              <a:t>Rappel des statuts : </a:t>
            </a:r>
          </a:p>
          <a:p>
            <a:pPr marL="68580" indent="0">
              <a:buNone/>
            </a:pPr>
            <a:r>
              <a:rPr lang="fr-FR" sz="1600" dirty="0" smtClean="0"/>
              <a:t>L’association </a:t>
            </a:r>
            <a:r>
              <a:rPr lang="fr-FR" sz="1600" dirty="0"/>
              <a:t>est administrée par un Collectif d’Animation, composé de 5 à 11 membres, </a:t>
            </a:r>
            <a:r>
              <a:rPr lang="fr-FR" sz="1600" dirty="0" smtClean="0"/>
              <a:t>élus par </a:t>
            </a:r>
            <a:r>
              <a:rPr lang="fr-FR" sz="1600" dirty="0"/>
              <a:t>l’Assemblée Générale, son effectif est renouvelable par moitié chaque année</a:t>
            </a:r>
            <a:r>
              <a:rPr lang="fr-FR" sz="1600" dirty="0" smtClean="0"/>
              <a:t>.</a:t>
            </a:r>
          </a:p>
          <a:p>
            <a:pPr marL="68580" indent="0">
              <a:buNone/>
            </a:pPr>
            <a:r>
              <a:rPr lang="fr-FR" sz="1600" dirty="0" smtClean="0"/>
              <a:t>Ses </a:t>
            </a:r>
            <a:r>
              <a:rPr lang="fr-FR" sz="1600" dirty="0"/>
              <a:t>membres sont élus pour 2 ans renouvelables, et choisis parmi les membres à jour de </a:t>
            </a:r>
            <a:r>
              <a:rPr lang="fr-FR" sz="1600" dirty="0" smtClean="0"/>
              <a:t>leur cotisation </a:t>
            </a:r>
            <a:r>
              <a:rPr lang="fr-FR" sz="1600" dirty="0"/>
              <a:t>et justifiant d’au moins 6 mois d’ancienneté. </a:t>
            </a:r>
            <a:endParaRPr lang="fr-FR" sz="1600" dirty="0" smtClean="0"/>
          </a:p>
          <a:p>
            <a:pPr marL="68580" indent="0">
              <a:buNone/>
            </a:pPr>
            <a:endParaRPr lang="fr-FR" sz="1600" dirty="0"/>
          </a:p>
          <a:p>
            <a:pPr marL="68580" indent="0">
              <a:buNone/>
            </a:pPr>
            <a:r>
              <a:rPr lang="fr-FR" sz="1600" b="1" dirty="0" smtClean="0"/>
              <a:t>Membres fondateurs du collectif d’animation </a:t>
            </a:r>
            <a:r>
              <a:rPr lang="fr-FR" sz="1600" b="1" dirty="0"/>
              <a:t>: </a:t>
            </a:r>
            <a:endParaRPr lang="fr-FR" sz="1600" b="1" dirty="0" smtClean="0"/>
          </a:p>
          <a:p>
            <a:pPr marL="68580" indent="0">
              <a:buNone/>
            </a:pPr>
            <a:r>
              <a:rPr lang="fr-FR" sz="1600" dirty="0" smtClean="0"/>
              <a:t>Julie </a:t>
            </a:r>
            <a:r>
              <a:rPr lang="fr-FR" sz="1600" dirty="0" err="1"/>
              <a:t>Legay</a:t>
            </a:r>
            <a:r>
              <a:rPr lang="fr-FR" sz="1600" dirty="0"/>
              <a:t>, Fabienne Dumoulin</a:t>
            </a:r>
            <a:r>
              <a:rPr lang="fr-FR" sz="1600" dirty="0" smtClean="0"/>
              <a:t>, Alexis Dumoulin, </a:t>
            </a:r>
            <a:r>
              <a:rPr lang="fr-FR" sz="1600" dirty="0" err="1"/>
              <a:t>Eric</a:t>
            </a:r>
            <a:r>
              <a:rPr lang="fr-FR" sz="1600" dirty="0"/>
              <a:t> </a:t>
            </a:r>
            <a:r>
              <a:rPr lang="fr-FR" sz="1600" dirty="0" err="1"/>
              <a:t>Vrignon</a:t>
            </a:r>
            <a:r>
              <a:rPr lang="fr-FR" sz="1600" dirty="0"/>
              <a:t>, Antoine </a:t>
            </a:r>
            <a:r>
              <a:rPr lang="fr-FR" sz="1600" dirty="0" err="1"/>
              <a:t>Blaudeau</a:t>
            </a:r>
            <a:r>
              <a:rPr lang="fr-FR" sz="1600" dirty="0"/>
              <a:t>, Hubert </a:t>
            </a:r>
            <a:r>
              <a:rPr lang="fr-FR" sz="1600" dirty="0" smtClean="0"/>
              <a:t>Vendeville, Frédéric de </a:t>
            </a:r>
            <a:r>
              <a:rPr lang="fr-FR" sz="1600" dirty="0" err="1" smtClean="0"/>
              <a:t>Mascureau</a:t>
            </a:r>
            <a:endParaRPr lang="fr-FR" sz="1600" dirty="0" smtClean="0"/>
          </a:p>
          <a:p>
            <a:pPr marL="68580" indent="0">
              <a:buNone/>
            </a:pPr>
            <a:endParaRPr lang="fr-FR" sz="1600" dirty="0"/>
          </a:p>
          <a:p>
            <a:pPr marL="68580" indent="0">
              <a:buNone/>
            </a:pPr>
            <a:r>
              <a:rPr lang="fr-FR" sz="1600" b="1" dirty="0"/>
              <a:t>Membres </a:t>
            </a:r>
            <a:r>
              <a:rPr lang="fr-FR" sz="1600" b="1" dirty="0" smtClean="0"/>
              <a:t>actuels du </a:t>
            </a:r>
            <a:r>
              <a:rPr lang="fr-FR" sz="1600" b="1" dirty="0"/>
              <a:t>collectif d’animation : </a:t>
            </a:r>
          </a:p>
          <a:p>
            <a:pPr marL="68580" indent="0">
              <a:buNone/>
            </a:pPr>
            <a:r>
              <a:rPr lang="fr-FR" sz="1600" dirty="0"/>
              <a:t>Julie </a:t>
            </a:r>
            <a:r>
              <a:rPr lang="fr-FR" sz="1600" dirty="0" err="1"/>
              <a:t>Legay</a:t>
            </a:r>
            <a:r>
              <a:rPr lang="fr-FR" sz="1600" dirty="0"/>
              <a:t>, Fabienne </a:t>
            </a:r>
            <a:r>
              <a:rPr lang="fr-FR" sz="1600" dirty="0" smtClean="0"/>
              <a:t>Dumoulin, </a:t>
            </a:r>
            <a:r>
              <a:rPr lang="fr-FR" sz="1600" dirty="0" err="1" smtClean="0"/>
              <a:t>Eric</a:t>
            </a:r>
            <a:r>
              <a:rPr lang="fr-FR" sz="1600" dirty="0" smtClean="0"/>
              <a:t> </a:t>
            </a:r>
            <a:r>
              <a:rPr lang="fr-FR" sz="1600" dirty="0" err="1"/>
              <a:t>Vrignon</a:t>
            </a:r>
            <a:r>
              <a:rPr lang="fr-FR" sz="1600" dirty="0"/>
              <a:t>, Antoine </a:t>
            </a:r>
            <a:r>
              <a:rPr lang="fr-FR" sz="1600" dirty="0" err="1"/>
              <a:t>Blaudeau</a:t>
            </a:r>
            <a:r>
              <a:rPr lang="fr-FR" sz="1600" dirty="0"/>
              <a:t>, Hubert </a:t>
            </a:r>
            <a:r>
              <a:rPr lang="fr-FR" sz="1600" dirty="0" smtClean="0"/>
              <a:t>Vendeville</a:t>
            </a:r>
          </a:p>
          <a:p>
            <a:pPr marL="68580" indent="0">
              <a:buNone/>
            </a:pPr>
            <a:endParaRPr lang="fr-FR" sz="1600" b="1" dirty="0" smtClean="0"/>
          </a:p>
          <a:p>
            <a:pPr marL="68580" indent="0">
              <a:buNone/>
            </a:pPr>
            <a:r>
              <a:rPr lang="fr-FR" sz="1600" b="1" dirty="0" smtClean="0"/>
              <a:t>Candidats  2022 :</a:t>
            </a:r>
            <a:endParaRPr lang="fr-FR" sz="1600" b="1" dirty="0"/>
          </a:p>
          <a:p>
            <a:pPr>
              <a:buFont typeface="Wingdings" panose="05000000000000000000" pitchFamily="2" charset="2"/>
              <a:buChar char="ü"/>
            </a:pPr>
            <a:endParaRPr lang="fr-FR" sz="1600" dirty="0"/>
          </a:p>
        </p:txBody>
      </p:sp>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5764896"/>
            <a:ext cx="771633" cy="647790"/>
          </a:xfrm>
          <a:prstGeom prst="rect">
            <a:avLst/>
          </a:prstGeom>
        </p:spPr>
      </p:pic>
    </p:spTree>
    <p:extLst>
      <p:ext uri="{BB962C8B-B14F-4D97-AF65-F5344CB8AC3E}">
        <p14:creationId xmlns:p14="http://schemas.microsoft.com/office/powerpoint/2010/main" val="29833863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fontScale="90000"/>
          </a:bodyPr>
          <a:lstStyle/>
          <a:p>
            <a:r>
              <a:rPr lang="fr-FR" sz="3600" dirty="0" smtClean="0"/>
              <a:t>Vote des nouveaux membres du collectif d’animation</a:t>
            </a:r>
            <a:endParaRPr lang="fr-FR" sz="3600" dirty="0"/>
          </a:p>
        </p:txBody>
      </p:sp>
      <p:sp>
        <p:nvSpPr>
          <p:cNvPr id="4" name="Espace réservé du contenu 3"/>
          <p:cNvSpPr>
            <a:spLocks noGrp="1"/>
          </p:cNvSpPr>
          <p:nvPr>
            <p:ph idx="1"/>
          </p:nvPr>
        </p:nvSpPr>
        <p:spPr>
          <a:xfrm>
            <a:off x="683568" y="1772816"/>
            <a:ext cx="7776864" cy="1656184"/>
          </a:xfrm>
        </p:spPr>
        <p:txBody>
          <a:bodyPr>
            <a:normAutofit/>
          </a:bodyPr>
          <a:lstStyle/>
          <a:p>
            <a:pPr marL="68580" indent="0">
              <a:buNone/>
            </a:pPr>
            <a:r>
              <a:rPr lang="fr-FR" dirty="0" smtClean="0">
                <a:sym typeface="Wingdings" panose="05000000000000000000" pitchFamily="2" charset="2"/>
              </a:rPr>
              <a:t>Sont élus : </a:t>
            </a:r>
          </a:p>
          <a:p>
            <a:pPr marL="68580" indent="0">
              <a:buNone/>
            </a:pPr>
            <a:r>
              <a:rPr lang="fr-FR" dirty="0">
                <a:sym typeface="Wingdings" panose="05000000000000000000" pitchFamily="2" charset="2"/>
              </a:rPr>
              <a:t> </a:t>
            </a:r>
            <a:r>
              <a:rPr lang="fr-FR" dirty="0" smtClean="0">
                <a:sym typeface="Wingdings" panose="05000000000000000000" pitchFamily="2" charset="2"/>
              </a:rPr>
              <a:t>candidat avec x voix</a:t>
            </a:r>
          </a:p>
          <a:p>
            <a:pPr marL="68580" indent="0">
              <a:buNone/>
            </a:pPr>
            <a:endParaRPr lang="fr-FR" dirty="0">
              <a:sym typeface="Wingdings" panose="05000000000000000000" pitchFamily="2" charset="2"/>
            </a:endParaRPr>
          </a:p>
        </p:txBody>
      </p:sp>
      <p:sp>
        <p:nvSpPr>
          <p:cNvPr id="5" name="ZoneTexte 4"/>
          <p:cNvSpPr txBox="1"/>
          <p:nvPr/>
        </p:nvSpPr>
        <p:spPr>
          <a:xfrm>
            <a:off x="467544" y="6516052"/>
            <a:ext cx="760795" cy="369332"/>
          </a:xfrm>
          <a:prstGeom prst="rect">
            <a:avLst/>
          </a:prstGeom>
          <a:noFill/>
        </p:spPr>
        <p:txBody>
          <a:bodyPr wrap="square" rtlCol="0">
            <a:spAutoFit/>
          </a:bodyPr>
          <a:lstStyle/>
          <a:p>
            <a:r>
              <a:rPr lang="fr-FR" dirty="0" smtClean="0"/>
              <a:t>HV</a:t>
            </a:r>
            <a:endParaRPr lang="fr-FR" dirty="0"/>
          </a:p>
        </p:txBody>
      </p:sp>
    </p:spTree>
    <p:extLst>
      <p:ext uri="{BB962C8B-B14F-4D97-AF65-F5344CB8AC3E}">
        <p14:creationId xmlns:p14="http://schemas.microsoft.com/office/powerpoint/2010/main" val="2744219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1143000"/>
          </a:xfrm>
        </p:spPr>
        <p:txBody>
          <a:bodyPr>
            <a:normAutofit/>
          </a:bodyPr>
          <a:lstStyle/>
          <a:p>
            <a:r>
              <a:rPr lang="fr-FR" sz="3600" dirty="0" smtClean="0"/>
              <a:t>Questions diverses</a:t>
            </a:r>
            <a:endParaRPr lang="fr-FR" sz="3600" dirty="0"/>
          </a:p>
        </p:txBody>
      </p:sp>
      <p:sp>
        <p:nvSpPr>
          <p:cNvPr id="4" name="Espace réservé du contenu 3"/>
          <p:cNvSpPr>
            <a:spLocks noGrp="1"/>
          </p:cNvSpPr>
          <p:nvPr>
            <p:ph idx="1"/>
          </p:nvPr>
        </p:nvSpPr>
        <p:spPr>
          <a:xfrm>
            <a:off x="683568" y="1772816"/>
            <a:ext cx="7776864" cy="1656184"/>
          </a:xfrm>
        </p:spPr>
        <p:txBody>
          <a:bodyPr>
            <a:normAutofit/>
          </a:bodyPr>
          <a:lstStyle/>
          <a:p>
            <a:pPr marL="68580" indent="0">
              <a:buNone/>
            </a:pPr>
            <a:endParaRPr lang="fr-FR" dirty="0" smtClean="0">
              <a:sym typeface="Wingdings" panose="05000000000000000000" pitchFamily="2" charset="2"/>
            </a:endParaRPr>
          </a:p>
          <a:p>
            <a:pPr marL="68580" indent="0">
              <a:buNone/>
            </a:pPr>
            <a:r>
              <a:rPr lang="fr-FR" dirty="0" smtClean="0">
                <a:sym typeface="Wingdings" panose="05000000000000000000" pitchFamily="2" charset="2"/>
              </a:rPr>
              <a:t>Avez-vous </a:t>
            </a:r>
            <a:r>
              <a:rPr lang="fr-FR" dirty="0" smtClean="0">
                <a:sym typeface="Wingdings" panose="05000000000000000000" pitchFamily="2" charset="2"/>
              </a:rPr>
              <a:t>des questions ? </a:t>
            </a:r>
            <a:endParaRPr lang="fr-FR" dirty="0">
              <a:sym typeface="Wingdings" panose="05000000000000000000" pitchFamily="2" charset="2"/>
            </a:endParaRPr>
          </a:p>
        </p:txBody>
      </p:sp>
      <p:pic>
        <p:nvPicPr>
          <p:cNvPr id="5" name="Image 4"/>
          <p:cNvPicPr>
            <a:picLocks noChangeAspect="1"/>
          </p:cNvPicPr>
          <p:nvPr/>
        </p:nvPicPr>
        <p:blipFill>
          <a:blip r:embed="rId2"/>
          <a:stretch>
            <a:fillRect/>
          </a:stretch>
        </p:blipFill>
        <p:spPr>
          <a:xfrm>
            <a:off x="3851920" y="3789040"/>
            <a:ext cx="1310922" cy="1043647"/>
          </a:xfrm>
          <a:prstGeom prst="rect">
            <a:avLst/>
          </a:prstGeom>
        </p:spPr>
      </p:pic>
    </p:spTree>
    <p:extLst>
      <p:ext uri="{BB962C8B-B14F-4D97-AF65-F5344CB8AC3E}">
        <p14:creationId xmlns:p14="http://schemas.microsoft.com/office/powerpoint/2010/main" val="1680251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024744" cy="1143000"/>
          </a:xfrm>
        </p:spPr>
        <p:txBody>
          <a:bodyPr/>
          <a:lstStyle/>
          <a:p>
            <a:r>
              <a:rPr lang="fr-FR" dirty="0" smtClean="0"/>
              <a:t>Les GarnemAnts</a:t>
            </a:r>
            <a:endParaRPr lang="fr-FR" dirty="0"/>
          </a:p>
        </p:txBody>
      </p:sp>
      <p:sp>
        <p:nvSpPr>
          <p:cNvPr id="4" name="Espace réservé du contenu 3"/>
          <p:cNvSpPr>
            <a:spLocks noGrp="1"/>
          </p:cNvSpPr>
          <p:nvPr>
            <p:ph idx="1"/>
          </p:nvPr>
        </p:nvSpPr>
        <p:spPr>
          <a:xfrm>
            <a:off x="683568" y="1772816"/>
            <a:ext cx="7992888" cy="4104456"/>
          </a:xfrm>
        </p:spPr>
        <p:txBody>
          <a:bodyPr>
            <a:normAutofit/>
          </a:bodyPr>
          <a:lstStyle/>
          <a:p>
            <a:r>
              <a:rPr lang="fr-FR" sz="2800" dirty="0"/>
              <a:t> </a:t>
            </a:r>
            <a:r>
              <a:rPr lang="fr-FR" sz="2800" dirty="0" smtClean="0"/>
              <a:t>Changement d’acronyme</a:t>
            </a:r>
          </a:p>
          <a:p>
            <a:endParaRPr lang="fr-FR" sz="2800" dirty="0"/>
          </a:p>
          <a:p>
            <a:pPr marL="68580" indent="0">
              <a:buNone/>
            </a:pPr>
            <a:r>
              <a:rPr lang="fr-FR" sz="2000" dirty="0" smtClean="0"/>
              <a:t>Les </a:t>
            </a:r>
            <a:r>
              <a:rPr lang="fr-FR" sz="2000" b="1" dirty="0" err="1" smtClean="0"/>
              <a:t>GAR</a:t>
            </a:r>
            <a:r>
              <a:rPr lang="fr-FR" sz="2000" dirty="0" err="1" smtClean="0"/>
              <a:t>nachois</a:t>
            </a:r>
            <a:r>
              <a:rPr lang="fr-FR" sz="2000" dirty="0" smtClean="0"/>
              <a:t> </a:t>
            </a:r>
            <a:r>
              <a:rPr lang="fr-FR" sz="2000" b="1" dirty="0" smtClean="0"/>
              <a:t>E</a:t>
            </a:r>
            <a:r>
              <a:rPr lang="fr-FR" sz="2000" dirty="0" smtClean="0"/>
              <a:t>nsemble et </a:t>
            </a:r>
            <a:r>
              <a:rPr lang="fr-FR" sz="2000" b="1" dirty="0" smtClean="0"/>
              <a:t>M</a:t>
            </a:r>
            <a:r>
              <a:rPr lang="fr-FR" sz="2000" dirty="0" smtClean="0"/>
              <a:t>otivés pour l’</a:t>
            </a:r>
            <a:r>
              <a:rPr lang="fr-FR" sz="2000" b="1" dirty="0" smtClean="0"/>
              <a:t>A</a:t>
            </a:r>
            <a:r>
              <a:rPr lang="fr-FR" sz="2000" dirty="0" smtClean="0"/>
              <a:t>utonomie, la </a:t>
            </a:r>
            <a:r>
              <a:rPr lang="fr-FR" sz="2000" b="1" dirty="0" smtClean="0"/>
              <a:t>N</a:t>
            </a:r>
            <a:r>
              <a:rPr lang="fr-FR" sz="2000" dirty="0" smtClean="0"/>
              <a:t>ature, la </a:t>
            </a:r>
            <a:r>
              <a:rPr lang="fr-FR" sz="2000" b="1" dirty="0" smtClean="0"/>
              <a:t>T</a:t>
            </a:r>
            <a:r>
              <a:rPr lang="fr-FR" sz="2000" dirty="0" smtClean="0"/>
              <a:t>ransition et la </a:t>
            </a:r>
            <a:r>
              <a:rPr lang="fr-FR" sz="2000" b="1" dirty="0" smtClean="0"/>
              <a:t>S</a:t>
            </a:r>
            <a:r>
              <a:rPr lang="fr-FR" sz="2000" dirty="0" smtClean="0"/>
              <a:t>olidarité </a:t>
            </a:r>
            <a:endParaRPr lang="fr-FR" sz="2000" dirty="0"/>
          </a:p>
          <a:p>
            <a:pPr marL="68580" indent="0">
              <a:buNone/>
            </a:pPr>
            <a:endParaRPr lang="fr-FR" dirty="0"/>
          </a:p>
          <a:p>
            <a:pPr marL="68580" indent="0">
              <a:buNone/>
            </a:pPr>
            <a:r>
              <a:rPr lang="fr-FR" dirty="0" smtClean="0">
                <a:sym typeface="Wingdings" panose="05000000000000000000" pitchFamily="2" charset="2"/>
              </a:rPr>
              <a:t> Le </a:t>
            </a:r>
            <a:r>
              <a:rPr lang="fr-FR" b="1" dirty="0" smtClean="0">
                <a:sym typeface="Wingdings" panose="05000000000000000000" pitchFamily="2" charset="2"/>
              </a:rPr>
              <a:t>G</a:t>
            </a:r>
            <a:r>
              <a:rPr lang="fr-FR" dirty="0" smtClean="0">
                <a:sym typeface="Wingdings" panose="05000000000000000000" pitchFamily="2" charset="2"/>
              </a:rPr>
              <a:t>roupe des </a:t>
            </a:r>
            <a:r>
              <a:rPr lang="fr-FR" b="1" dirty="0" smtClean="0">
                <a:sym typeface="Wingdings" panose="05000000000000000000" pitchFamily="2" charset="2"/>
              </a:rPr>
              <a:t>A</a:t>
            </a:r>
            <a:r>
              <a:rPr lang="fr-FR" dirty="0" smtClean="0">
                <a:sym typeface="Wingdings" panose="05000000000000000000" pitchFamily="2" charset="2"/>
              </a:rPr>
              <a:t>cteurs de la </a:t>
            </a:r>
            <a:r>
              <a:rPr lang="fr-FR" b="1" dirty="0" smtClean="0">
                <a:sym typeface="Wingdings" panose="05000000000000000000" pitchFamily="2" charset="2"/>
              </a:rPr>
              <a:t>R</a:t>
            </a:r>
            <a:r>
              <a:rPr lang="fr-FR" dirty="0" smtClean="0">
                <a:sym typeface="Wingdings" panose="05000000000000000000" pitchFamily="2" charset="2"/>
              </a:rPr>
              <a:t>ésilience, </a:t>
            </a:r>
            <a:r>
              <a:rPr lang="fr-FR" b="1" dirty="0" smtClean="0">
                <a:sym typeface="Wingdings" panose="05000000000000000000" pitchFamily="2" charset="2"/>
              </a:rPr>
              <a:t>N</a:t>
            </a:r>
            <a:r>
              <a:rPr lang="fr-FR" dirty="0" smtClean="0">
                <a:sym typeface="Wingdings" panose="05000000000000000000" pitchFamily="2" charset="2"/>
              </a:rPr>
              <a:t>écessairement </a:t>
            </a:r>
            <a:r>
              <a:rPr lang="fr-FR" b="1" dirty="0" smtClean="0">
                <a:sym typeface="Wingdings" panose="05000000000000000000" pitchFamily="2" charset="2"/>
              </a:rPr>
              <a:t>E</a:t>
            </a:r>
            <a:r>
              <a:rPr lang="fr-FR" dirty="0" smtClean="0">
                <a:sym typeface="Wingdings" panose="05000000000000000000" pitchFamily="2" charset="2"/>
              </a:rPr>
              <a:t>nsemble, </a:t>
            </a:r>
            <a:r>
              <a:rPr lang="fr-FR" b="1" dirty="0" smtClean="0">
                <a:sym typeface="Wingdings" panose="05000000000000000000" pitchFamily="2" charset="2"/>
              </a:rPr>
              <a:t>M</a:t>
            </a:r>
            <a:r>
              <a:rPr lang="fr-FR" dirty="0" smtClean="0">
                <a:sym typeface="Wingdings" panose="05000000000000000000" pitchFamily="2" charset="2"/>
              </a:rPr>
              <a:t>otivés pour </a:t>
            </a:r>
            <a:r>
              <a:rPr lang="fr-FR" dirty="0" smtClean="0"/>
              <a:t>l’</a:t>
            </a:r>
            <a:r>
              <a:rPr lang="fr-FR" b="1" dirty="0" smtClean="0"/>
              <a:t>A</a:t>
            </a:r>
            <a:r>
              <a:rPr lang="fr-FR" dirty="0" smtClean="0"/>
              <a:t>utonomie, </a:t>
            </a:r>
            <a:r>
              <a:rPr lang="fr-FR" dirty="0"/>
              <a:t>la </a:t>
            </a:r>
            <a:r>
              <a:rPr lang="fr-FR" b="1" dirty="0"/>
              <a:t>N</a:t>
            </a:r>
            <a:r>
              <a:rPr lang="fr-FR" dirty="0"/>
              <a:t>ature, la </a:t>
            </a:r>
            <a:r>
              <a:rPr lang="fr-FR" b="1" dirty="0"/>
              <a:t>T</a:t>
            </a:r>
            <a:r>
              <a:rPr lang="fr-FR" dirty="0"/>
              <a:t>ransition et la </a:t>
            </a:r>
            <a:r>
              <a:rPr lang="fr-FR" b="1" dirty="0"/>
              <a:t>S</a:t>
            </a:r>
            <a:r>
              <a:rPr lang="fr-FR" dirty="0"/>
              <a:t>olidarité </a:t>
            </a:r>
          </a:p>
        </p:txBody>
      </p:sp>
      <p:sp>
        <p:nvSpPr>
          <p:cNvPr id="5" name="ZoneTexte 4"/>
          <p:cNvSpPr txBox="1"/>
          <p:nvPr/>
        </p:nvSpPr>
        <p:spPr>
          <a:xfrm>
            <a:off x="539552" y="6093132"/>
            <a:ext cx="760795" cy="369332"/>
          </a:xfrm>
          <a:prstGeom prst="rect">
            <a:avLst/>
          </a:prstGeom>
          <a:noFill/>
        </p:spPr>
        <p:txBody>
          <a:bodyPr wrap="square" rtlCol="0">
            <a:spAutoFit/>
          </a:bodyPr>
          <a:lstStyle/>
          <a:p>
            <a:r>
              <a:rPr lang="fr-FR" dirty="0" smtClean="0"/>
              <a:t>EV</a:t>
            </a:r>
            <a:endParaRPr lang="fr-FR" dirty="0"/>
          </a:p>
        </p:txBody>
      </p:sp>
    </p:spTree>
    <p:extLst>
      <p:ext uri="{BB962C8B-B14F-4D97-AF65-F5344CB8AC3E}">
        <p14:creationId xmlns:p14="http://schemas.microsoft.com/office/powerpoint/2010/main" val="3319107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3885" y="3773860"/>
            <a:ext cx="1703116" cy="956229"/>
          </a:xfrm>
          <a:prstGeom prst="rect">
            <a:avLst/>
          </a:prstGeom>
        </p:spPr>
      </p:pic>
      <p:sp>
        <p:nvSpPr>
          <p:cNvPr id="2" name="Titre 1"/>
          <p:cNvSpPr>
            <a:spLocks noGrp="1"/>
          </p:cNvSpPr>
          <p:nvPr>
            <p:ph type="title"/>
          </p:nvPr>
        </p:nvSpPr>
        <p:spPr>
          <a:xfrm>
            <a:off x="1619672" y="476672"/>
            <a:ext cx="6840760" cy="648072"/>
          </a:xfrm>
        </p:spPr>
        <p:txBody>
          <a:bodyPr>
            <a:normAutofit fontScale="90000"/>
          </a:bodyPr>
          <a:lstStyle/>
          <a:p>
            <a:r>
              <a:rPr lang="fr-FR" dirty="0" smtClean="0"/>
              <a:t>Revue 2021 : les ateliers</a:t>
            </a:r>
            <a:endParaRPr lang="fr-FR" dirty="0"/>
          </a:p>
        </p:txBody>
      </p:sp>
      <p:sp>
        <p:nvSpPr>
          <p:cNvPr id="4" name="Espace réservé du contenu 3"/>
          <p:cNvSpPr>
            <a:spLocks noGrp="1"/>
          </p:cNvSpPr>
          <p:nvPr>
            <p:ph idx="1"/>
          </p:nvPr>
        </p:nvSpPr>
        <p:spPr>
          <a:xfrm>
            <a:off x="755576" y="1772816"/>
            <a:ext cx="3960440" cy="4536504"/>
          </a:xfrm>
        </p:spPr>
        <p:txBody>
          <a:bodyPr>
            <a:normAutofit/>
          </a:bodyPr>
          <a:lstStyle/>
          <a:p>
            <a:pPr marL="68580" indent="0">
              <a:buNone/>
            </a:pPr>
            <a:r>
              <a:rPr lang="fr-FR" sz="1800" b="1" dirty="0" smtClean="0"/>
              <a:t>Objectif : </a:t>
            </a:r>
            <a:r>
              <a:rPr lang="fr-FR" sz="1800" dirty="0" smtClean="0"/>
              <a:t>Sensibiliser et agir ensemble autour de nos thèmes</a:t>
            </a:r>
            <a:endParaRPr lang="fr-FR" sz="1800" dirty="0"/>
          </a:p>
          <a:p>
            <a:pPr marL="68580" indent="0">
              <a:buNone/>
            </a:pPr>
            <a:endParaRPr lang="fr-FR" sz="1800" dirty="0"/>
          </a:p>
          <a:p>
            <a:pPr marL="68580" indent="0">
              <a:buNone/>
            </a:pPr>
            <a:r>
              <a:rPr lang="fr-FR" sz="1800" b="1" dirty="0" smtClean="0"/>
              <a:t>Résultats : </a:t>
            </a:r>
            <a:endParaRPr lang="fr-FR" sz="1800" b="1" dirty="0"/>
          </a:p>
          <a:p>
            <a:pPr>
              <a:buFont typeface="Wingdings" panose="05000000000000000000" pitchFamily="2" charset="2"/>
              <a:buChar char="ü"/>
            </a:pPr>
            <a:r>
              <a:rPr lang="fr-FR" sz="1800" b="1" dirty="0" smtClean="0">
                <a:solidFill>
                  <a:schemeClr val="bg2">
                    <a:lumMod val="50000"/>
                  </a:schemeClr>
                </a:solidFill>
              </a:rPr>
              <a:t>18</a:t>
            </a:r>
            <a:r>
              <a:rPr lang="fr-FR" sz="1800" dirty="0" smtClean="0"/>
              <a:t> ateliers </a:t>
            </a:r>
          </a:p>
          <a:p>
            <a:pPr>
              <a:buFont typeface="Wingdings" panose="05000000000000000000" pitchFamily="2" charset="2"/>
              <a:buChar char="ü"/>
            </a:pPr>
            <a:r>
              <a:rPr lang="fr-FR" sz="1800" b="1" dirty="0" smtClean="0">
                <a:solidFill>
                  <a:schemeClr val="bg2">
                    <a:lumMod val="50000"/>
                  </a:schemeClr>
                </a:solidFill>
              </a:rPr>
              <a:t>131 </a:t>
            </a:r>
            <a:r>
              <a:rPr lang="fr-FR" sz="1800" dirty="0" smtClean="0"/>
              <a:t>participants</a:t>
            </a:r>
            <a:endParaRPr lang="fr-FR" sz="1800" dirty="0"/>
          </a:p>
          <a:p>
            <a:pPr marL="68580" indent="0">
              <a:buNone/>
            </a:pPr>
            <a:endParaRPr lang="fr-FR" sz="1800" b="1" dirty="0"/>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581" y="1313720"/>
            <a:ext cx="1799519" cy="2132856"/>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3480" y="2818457"/>
            <a:ext cx="1911356" cy="1433517"/>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493" y="4728441"/>
            <a:ext cx="2047957" cy="1535968"/>
          </a:xfrm>
          <a:prstGeom prst="rect">
            <a:avLst/>
          </a:prstGeom>
        </p:spPr>
      </p:pic>
      <p:pic>
        <p:nvPicPr>
          <p:cNvPr id="8" name="Imag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2790" y="4319009"/>
            <a:ext cx="1547868" cy="2063824"/>
          </a:xfrm>
          <a:prstGeom prst="rect">
            <a:avLst/>
          </a:prstGeom>
        </p:spPr>
      </p:pic>
      <p:pic>
        <p:nvPicPr>
          <p:cNvPr id="10" name="Imag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48978" y="4610017"/>
            <a:ext cx="1329612" cy="1772816"/>
          </a:xfrm>
          <a:prstGeom prst="rect">
            <a:avLst/>
          </a:prstGeom>
        </p:spPr>
      </p:pic>
      <p:pic>
        <p:nvPicPr>
          <p:cNvPr id="11" name="Imag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8144" y="4610017"/>
            <a:ext cx="1329612" cy="1772816"/>
          </a:xfrm>
          <a:prstGeom prst="rect">
            <a:avLst/>
          </a:prstGeom>
        </p:spPr>
      </p:pic>
      <p:pic>
        <p:nvPicPr>
          <p:cNvPr id="12" name="Imag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29487" y="4858321"/>
            <a:ext cx="1763688" cy="1322766"/>
          </a:xfrm>
          <a:prstGeom prst="rect">
            <a:avLst/>
          </a:prstGeom>
        </p:spPr>
      </p:pic>
      <p:pic>
        <p:nvPicPr>
          <p:cNvPr id="13" name="Imag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04248" y="1576453"/>
            <a:ext cx="1920588" cy="1080120"/>
          </a:xfrm>
          <a:prstGeom prst="rect">
            <a:avLst/>
          </a:prstGeom>
        </p:spPr>
      </p:pic>
      <p:pic>
        <p:nvPicPr>
          <p:cNvPr id="15" name="Imag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56284" y="3574808"/>
            <a:ext cx="1995760" cy="1496820"/>
          </a:xfrm>
          <a:prstGeom prst="rect">
            <a:avLst/>
          </a:prstGeom>
        </p:spPr>
      </p:pic>
      <p:sp>
        <p:nvSpPr>
          <p:cNvPr id="14" name="ZoneTexte 13"/>
          <p:cNvSpPr txBox="1"/>
          <p:nvPr/>
        </p:nvSpPr>
        <p:spPr>
          <a:xfrm>
            <a:off x="514113" y="6203912"/>
            <a:ext cx="760795" cy="369332"/>
          </a:xfrm>
          <a:prstGeom prst="rect">
            <a:avLst/>
          </a:prstGeom>
          <a:noFill/>
        </p:spPr>
        <p:txBody>
          <a:bodyPr wrap="square" rtlCol="0">
            <a:spAutoFit/>
          </a:bodyPr>
          <a:lstStyle/>
          <a:p>
            <a:r>
              <a:rPr lang="fr-FR" dirty="0" smtClean="0"/>
              <a:t>JL</a:t>
            </a:r>
            <a:endParaRPr lang="fr-FR" dirty="0"/>
          </a:p>
        </p:txBody>
      </p:sp>
    </p:spTree>
    <p:extLst>
      <p:ext uri="{BB962C8B-B14F-4D97-AF65-F5344CB8AC3E}">
        <p14:creationId xmlns:p14="http://schemas.microsoft.com/office/powerpoint/2010/main" val="952270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5696" y="404664"/>
            <a:ext cx="6840760" cy="648072"/>
          </a:xfrm>
        </p:spPr>
        <p:txBody>
          <a:bodyPr>
            <a:normAutofit fontScale="90000"/>
          </a:bodyPr>
          <a:lstStyle/>
          <a:p>
            <a:r>
              <a:rPr lang="fr-FR" dirty="0"/>
              <a:t>Revue 2021 : les ateliers</a:t>
            </a:r>
          </a:p>
        </p:txBody>
      </p:sp>
      <p:graphicFrame>
        <p:nvGraphicFramePr>
          <p:cNvPr id="5" name="Tableau 4"/>
          <p:cNvGraphicFramePr>
            <a:graphicFrameLocks noGrp="1"/>
          </p:cNvGraphicFramePr>
          <p:nvPr>
            <p:extLst>
              <p:ext uri="{D42A27DB-BD31-4B8C-83A1-F6EECF244321}">
                <p14:modId xmlns:p14="http://schemas.microsoft.com/office/powerpoint/2010/main" val="1991967389"/>
              </p:ext>
            </p:extLst>
          </p:nvPr>
        </p:nvGraphicFramePr>
        <p:xfrm>
          <a:off x="539552" y="1547664"/>
          <a:ext cx="8000304" cy="4917440"/>
        </p:xfrm>
        <a:graphic>
          <a:graphicData uri="http://schemas.openxmlformats.org/drawingml/2006/table">
            <a:tbl>
              <a:tblPr firstRow="1" bandRow="1">
                <a:tableStyleId>{5C22544A-7EE6-4342-B048-85BDC9FD1C3A}</a:tableStyleId>
              </a:tblPr>
              <a:tblGrid>
                <a:gridCol w="1808480"/>
                <a:gridCol w="783808"/>
                <a:gridCol w="547152"/>
                <a:gridCol w="2143443"/>
                <a:gridCol w="2717421"/>
              </a:tblGrid>
              <a:tr h="370840">
                <a:tc>
                  <a:txBody>
                    <a:bodyPr/>
                    <a:lstStyle/>
                    <a:p>
                      <a:r>
                        <a:rPr lang="fr-FR" sz="1050" dirty="0" smtClean="0"/>
                        <a:t>Atelier</a:t>
                      </a:r>
                      <a:endParaRPr lang="fr-FR" sz="1050" dirty="0"/>
                    </a:p>
                  </a:txBody>
                  <a:tcPr/>
                </a:tc>
                <a:tc>
                  <a:txBody>
                    <a:bodyPr/>
                    <a:lstStyle/>
                    <a:p>
                      <a:pPr algn="ctr"/>
                      <a:r>
                        <a:rPr lang="fr-FR" sz="1050" dirty="0" smtClean="0"/>
                        <a:t>Nb </a:t>
                      </a:r>
                    </a:p>
                    <a:p>
                      <a:pPr algn="ctr"/>
                      <a:r>
                        <a:rPr lang="fr-FR" sz="1050" dirty="0" smtClean="0"/>
                        <a:t>d’ateliers</a:t>
                      </a:r>
                      <a:endParaRPr lang="fr-FR" sz="1050" dirty="0"/>
                    </a:p>
                  </a:txBody>
                  <a:tcPr/>
                </a:tc>
                <a:tc>
                  <a:txBody>
                    <a:bodyPr/>
                    <a:lstStyle/>
                    <a:p>
                      <a:pPr algn="ctr"/>
                      <a:r>
                        <a:rPr lang="fr-FR" sz="1050" dirty="0" smtClean="0"/>
                        <a:t>Pers.</a:t>
                      </a:r>
                      <a:endParaRPr lang="fr-FR" sz="1050" dirty="0"/>
                    </a:p>
                  </a:txBody>
                  <a:tcPr/>
                </a:tc>
                <a:tc>
                  <a:txBody>
                    <a:bodyPr/>
                    <a:lstStyle/>
                    <a:p>
                      <a:pPr algn="ctr"/>
                      <a:r>
                        <a:rPr lang="fr-FR" sz="1050" dirty="0" smtClean="0"/>
                        <a:t>Coordination</a:t>
                      </a:r>
                      <a:endParaRPr lang="fr-FR" sz="1050" dirty="0"/>
                    </a:p>
                  </a:txBody>
                  <a:tcPr/>
                </a:tc>
                <a:tc>
                  <a:txBody>
                    <a:bodyPr/>
                    <a:lstStyle/>
                    <a:p>
                      <a:pPr algn="ctr"/>
                      <a:r>
                        <a:rPr lang="fr-FR" sz="1050" dirty="0" smtClean="0"/>
                        <a:t>Partenaire</a:t>
                      </a:r>
                      <a:endParaRPr lang="fr-FR" sz="1050" dirty="0"/>
                    </a:p>
                  </a:txBody>
                  <a:tcPr/>
                </a:tc>
              </a:tr>
              <a:tr h="370840">
                <a:tc>
                  <a:txBody>
                    <a:bodyPr/>
                    <a:lstStyle/>
                    <a:p>
                      <a:r>
                        <a:rPr lang="fr-FR" sz="1100" dirty="0" smtClean="0"/>
                        <a:t>Comptage des oiseaux</a:t>
                      </a:r>
                      <a:endParaRPr lang="fr-FR" sz="1100" dirty="0"/>
                    </a:p>
                  </a:txBody>
                  <a:tcPr/>
                </a:tc>
                <a:tc>
                  <a:txBody>
                    <a:bodyPr/>
                    <a:lstStyle/>
                    <a:p>
                      <a:pPr algn="ctr"/>
                      <a:r>
                        <a:rPr lang="fr-FR" sz="1100" dirty="0" smtClean="0"/>
                        <a:t>1</a:t>
                      </a:r>
                      <a:endParaRPr lang="fr-FR" sz="1100" dirty="0"/>
                    </a:p>
                  </a:txBody>
                  <a:tcPr/>
                </a:tc>
                <a:tc>
                  <a:txBody>
                    <a:bodyPr/>
                    <a:lstStyle/>
                    <a:p>
                      <a:pPr algn="ctr"/>
                      <a:r>
                        <a:rPr lang="fr-FR" sz="1100" dirty="0" smtClean="0"/>
                        <a:t>4</a:t>
                      </a:r>
                      <a:endParaRPr lang="fr-FR" sz="1100" dirty="0"/>
                    </a:p>
                  </a:txBody>
                  <a:tcPr/>
                </a:tc>
                <a:tc>
                  <a:txBody>
                    <a:bodyPr/>
                    <a:lstStyle/>
                    <a:p>
                      <a:pPr algn="ctr"/>
                      <a:r>
                        <a:rPr lang="fr-FR" sz="1100" dirty="0" smtClean="0"/>
                        <a:t>Julie</a:t>
                      </a:r>
                      <a:endParaRPr lang="fr-FR" sz="1100" dirty="0"/>
                    </a:p>
                  </a:txBody>
                  <a:tcPr/>
                </a:tc>
                <a:tc>
                  <a:txBody>
                    <a:bodyPr/>
                    <a:lstStyle/>
                    <a:p>
                      <a:pPr algn="ctr"/>
                      <a:r>
                        <a:rPr lang="fr-FR" sz="1100" dirty="0" smtClean="0"/>
                        <a:t>LPO</a:t>
                      </a:r>
                      <a:endParaRPr lang="fr-FR" sz="1100" dirty="0"/>
                    </a:p>
                  </a:txBody>
                  <a:tcPr/>
                </a:tc>
              </a:tr>
              <a:tr h="370840">
                <a:tc>
                  <a:txBody>
                    <a:bodyPr/>
                    <a:lstStyle/>
                    <a:p>
                      <a:r>
                        <a:rPr lang="fr-FR" sz="1100" dirty="0" err="1" smtClean="0"/>
                        <a:t>Lacto</a:t>
                      </a:r>
                      <a:r>
                        <a:rPr lang="fr-FR" sz="1100" dirty="0" smtClean="0"/>
                        <a:t>-fermentation</a:t>
                      </a:r>
                      <a:endParaRPr lang="fr-FR" sz="1100" dirty="0"/>
                    </a:p>
                  </a:txBody>
                  <a:tcPr/>
                </a:tc>
                <a:tc>
                  <a:txBody>
                    <a:bodyPr/>
                    <a:lstStyle/>
                    <a:p>
                      <a:pPr algn="ctr"/>
                      <a:r>
                        <a:rPr lang="fr-FR" sz="1100" dirty="0" smtClean="0"/>
                        <a:t>2</a:t>
                      </a:r>
                      <a:endParaRPr lang="fr-FR" sz="1100" dirty="0"/>
                    </a:p>
                  </a:txBody>
                  <a:tcPr/>
                </a:tc>
                <a:tc>
                  <a:txBody>
                    <a:bodyPr/>
                    <a:lstStyle/>
                    <a:p>
                      <a:pPr algn="ctr"/>
                      <a:r>
                        <a:rPr lang="fr-FR" sz="1100" dirty="0" smtClean="0"/>
                        <a:t>8</a:t>
                      </a:r>
                      <a:endParaRPr lang="fr-FR" sz="1100" dirty="0"/>
                    </a:p>
                  </a:txBody>
                  <a:tcPr/>
                </a:tc>
                <a:tc>
                  <a:txBody>
                    <a:bodyPr/>
                    <a:lstStyle/>
                    <a:p>
                      <a:pPr algn="ctr"/>
                      <a:r>
                        <a:rPr lang="fr-FR" sz="1100" dirty="0" smtClean="0"/>
                        <a:t>Jérémie</a:t>
                      </a:r>
                      <a:r>
                        <a:rPr lang="fr-FR" sz="1100" baseline="0" dirty="0" smtClean="0"/>
                        <a:t> et Julie</a:t>
                      </a:r>
                      <a:endParaRPr lang="fr-FR" sz="1100" dirty="0"/>
                    </a:p>
                  </a:txBody>
                  <a:tcPr/>
                </a:tc>
                <a:tc>
                  <a:txBody>
                    <a:bodyPr/>
                    <a:lstStyle/>
                    <a:p>
                      <a:pPr algn="ctr"/>
                      <a:r>
                        <a:rPr lang="fr-FR" sz="1100" dirty="0" smtClean="0"/>
                        <a:t>Espace Bio 85</a:t>
                      </a:r>
                      <a:endParaRPr lang="fr-FR" sz="1100" dirty="0"/>
                    </a:p>
                  </a:txBody>
                  <a:tcPr/>
                </a:tc>
              </a:tr>
              <a:tr h="370840">
                <a:tc>
                  <a:txBody>
                    <a:bodyPr/>
                    <a:lstStyle/>
                    <a:p>
                      <a:r>
                        <a:rPr lang="fr-FR" sz="1100" dirty="0" smtClean="0"/>
                        <a:t>Nichoirs</a:t>
                      </a:r>
                      <a:endParaRPr lang="fr-FR" sz="1100" dirty="0"/>
                    </a:p>
                  </a:txBody>
                  <a:tcPr/>
                </a:tc>
                <a:tc>
                  <a:txBody>
                    <a:bodyPr/>
                    <a:lstStyle/>
                    <a:p>
                      <a:pPr algn="ctr"/>
                      <a:r>
                        <a:rPr lang="fr-FR" sz="1100" dirty="0" smtClean="0"/>
                        <a:t>1</a:t>
                      </a:r>
                      <a:endParaRPr lang="fr-FR" sz="1100" dirty="0"/>
                    </a:p>
                  </a:txBody>
                  <a:tcPr/>
                </a:tc>
                <a:tc>
                  <a:txBody>
                    <a:bodyPr/>
                    <a:lstStyle/>
                    <a:p>
                      <a:pPr algn="ctr"/>
                      <a:r>
                        <a:rPr lang="fr-FR" sz="1100" dirty="0" smtClean="0"/>
                        <a:t>4</a:t>
                      </a:r>
                      <a:endParaRPr lang="fr-FR" sz="1100" dirty="0"/>
                    </a:p>
                  </a:txBody>
                  <a:tcPr/>
                </a:tc>
                <a:tc>
                  <a:txBody>
                    <a:bodyPr/>
                    <a:lstStyle/>
                    <a:p>
                      <a:pPr algn="ctr"/>
                      <a:r>
                        <a:rPr lang="fr-FR" sz="1100" dirty="0" smtClean="0"/>
                        <a:t>Hubert</a:t>
                      </a:r>
                      <a:endParaRPr lang="fr-FR" sz="1100" dirty="0"/>
                    </a:p>
                  </a:txBody>
                  <a:tcPr/>
                </a:tc>
                <a:tc>
                  <a:txBody>
                    <a:bodyPr/>
                    <a:lstStyle/>
                    <a:p>
                      <a:pPr algn="ctr"/>
                      <a:r>
                        <a:rPr lang="fr-FR" sz="1100" dirty="0" smtClean="0"/>
                        <a:t>Cavaliers </a:t>
                      </a:r>
                      <a:r>
                        <a:rPr lang="fr-FR" sz="1100" dirty="0" err="1" smtClean="0"/>
                        <a:t>Garnachois</a:t>
                      </a:r>
                      <a:endParaRPr lang="fr-FR" sz="1100" dirty="0"/>
                    </a:p>
                  </a:txBody>
                  <a:tcPr/>
                </a:tc>
              </a:tr>
              <a:tr h="370840">
                <a:tc>
                  <a:txBody>
                    <a:bodyPr/>
                    <a:lstStyle/>
                    <a:p>
                      <a:r>
                        <a:rPr lang="fr-FR" sz="1100" dirty="0" smtClean="0"/>
                        <a:t>Cueillettes</a:t>
                      </a:r>
                      <a:endParaRPr lang="fr-FR" sz="1100" dirty="0"/>
                    </a:p>
                  </a:txBody>
                  <a:tcPr/>
                </a:tc>
                <a:tc>
                  <a:txBody>
                    <a:bodyPr/>
                    <a:lstStyle/>
                    <a:p>
                      <a:pPr algn="ctr"/>
                      <a:r>
                        <a:rPr lang="fr-FR" sz="1100" dirty="0" smtClean="0"/>
                        <a:t>3</a:t>
                      </a:r>
                      <a:endParaRPr lang="fr-FR" sz="1100" dirty="0"/>
                    </a:p>
                  </a:txBody>
                  <a:tcPr/>
                </a:tc>
                <a:tc>
                  <a:txBody>
                    <a:bodyPr/>
                    <a:lstStyle/>
                    <a:p>
                      <a:pPr algn="ctr"/>
                      <a:r>
                        <a:rPr lang="fr-FR" sz="1100" dirty="0" smtClean="0"/>
                        <a:t>21</a:t>
                      </a:r>
                      <a:endParaRPr lang="fr-FR" sz="1100" dirty="0"/>
                    </a:p>
                  </a:txBody>
                  <a:tcPr/>
                </a:tc>
                <a:tc>
                  <a:txBody>
                    <a:bodyPr/>
                    <a:lstStyle/>
                    <a:p>
                      <a:pPr algn="ctr"/>
                      <a:r>
                        <a:rPr lang="fr-FR" sz="1100" dirty="0" smtClean="0"/>
                        <a:t>Nancy</a:t>
                      </a:r>
                      <a:endParaRPr lang="fr-FR" sz="1100" dirty="0"/>
                    </a:p>
                  </a:txBody>
                  <a:tcPr/>
                </a:tc>
                <a:tc>
                  <a:txBody>
                    <a:bodyPr/>
                    <a:lstStyle/>
                    <a:p>
                      <a:pPr algn="ctr"/>
                      <a:r>
                        <a:rPr lang="fr-FR" sz="1100" dirty="0" smtClean="0"/>
                        <a:t>Le Jardin du Petit </a:t>
                      </a:r>
                      <a:r>
                        <a:rPr lang="fr-FR" sz="1100" dirty="0" err="1" smtClean="0"/>
                        <a:t>Pontereau</a:t>
                      </a:r>
                      <a:endParaRPr lang="fr-FR" sz="1100" dirty="0"/>
                    </a:p>
                  </a:txBody>
                  <a:tcPr/>
                </a:tc>
              </a:tr>
              <a:tr h="370840">
                <a:tc>
                  <a:txBody>
                    <a:bodyPr/>
                    <a:lstStyle/>
                    <a:p>
                      <a:r>
                        <a:rPr lang="fr-FR" sz="1100" dirty="0" smtClean="0"/>
                        <a:t>Ensachages</a:t>
                      </a:r>
                      <a:endParaRPr lang="fr-FR" sz="1100" dirty="0"/>
                    </a:p>
                  </a:txBody>
                  <a:tcPr/>
                </a:tc>
                <a:tc>
                  <a:txBody>
                    <a:bodyPr/>
                    <a:lstStyle/>
                    <a:p>
                      <a:pPr algn="ctr"/>
                      <a:r>
                        <a:rPr lang="fr-FR" sz="1100" dirty="0" smtClean="0"/>
                        <a:t>4</a:t>
                      </a:r>
                      <a:endParaRPr lang="fr-FR" sz="1100" dirty="0"/>
                    </a:p>
                  </a:txBody>
                  <a:tcPr/>
                </a:tc>
                <a:tc>
                  <a:txBody>
                    <a:bodyPr/>
                    <a:lstStyle/>
                    <a:p>
                      <a:pPr algn="ctr"/>
                      <a:r>
                        <a:rPr lang="fr-FR" sz="1100" dirty="0" smtClean="0"/>
                        <a:t>22</a:t>
                      </a:r>
                      <a:endParaRPr lang="fr-FR" sz="1100" dirty="0"/>
                    </a:p>
                  </a:txBody>
                  <a:tcPr/>
                </a:tc>
                <a:tc>
                  <a:txBody>
                    <a:bodyPr/>
                    <a:lstStyle/>
                    <a:p>
                      <a:pPr algn="ctr"/>
                      <a:r>
                        <a:rPr lang="fr-FR" sz="1100" dirty="0" smtClean="0"/>
                        <a:t>Julie</a:t>
                      </a:r>
                      <a:r>
                        <a:rPr lang="fr-FR" sz="1100" baseline="0" dirty="0" smtClean="0"/>
                        <a:t> et Hubert</a:t>
                      </a:r>
                      <a:endParaRPr lang="fr-FR" sz="1100" dirty="0"/>
                    </a:p>
                  </a:txBody>
                  <a:tcPr/>
                </a:tc>
                <a:tc>
                  <a:txBody>
                    <a:bodyPr/>
                    <a:lstStyle/>
                    <a:p>
                      <a:pPr algn="ctr"/>
                      <a:r>
                        <a:rPr lang="fr-FR" sz="1100" dirty="0" smtClean="0"/>
                        <a:t>Grainothèque de St </a:t>
                      </a:r>
                      <a:r>
                        <a:rPr lang="fr-FR" sz="1100" dirty="0" err="1" smtClean="0"/>
                        <a:t>Lumine</a:t>
                      </a:r>
                      <a:endParaRPr lang="fr-FR" sz="1100" dirty="0"/>
                    </a:p>
                  </a:txBody>
                  <a:tcPr/>
                </a:tc>
              </a:tr>
              <a:tr h="370840">
                <a:tc>
                  <a:txBody>
                    <a:bodyPr/>
                    <a:lstStyle/>
                    <a:p>
                      <a:r>
                        <a:rPr lang="fr-FR" sz="1100" dirty="0" smtClean="0"/>
                        <a:t>ZD au jardin</a:t>
                      </a:r>
                      <a:endParaRPr lang="fr-FR" sz="1100" dirty="0"/>
                    </a:p>
                  </a:txBody>
                  <a:tcPr/>
                </a:tc>
                <a:tc>
                  <a:txBody>
                    <a:bodyPr/>
                    <a:lstStyle/>
                    <a:p>
                      <a:pPr algn="ctr"/>
                      <a:r>
                        <a:rPr lang="fr-FR" sz="1100" dirty="0" smtClean="0"/>
                        <a:t>1</a:t>
                      </a:r>
                      <a:endParaRPr lang="fr-FR" sz="1100" dirty="0"/>
                    </a:p>
                  </a:txBody>
                  <a:tcPr/>
                </a:tc>
                <a:tc>
                  <a:txBody>
                    <a:bodyPr/>
                    <a:lstStyle/>
                    <a:p>
                      <a:pPr algn="ctr"/>
                      <a:r>
                        <a:rPr lang="fr-FR" sz="1100" dirty="0" smtClean="0"/>
                        <a:t>6</a:t>
                      </a:r>
                      <a:endParaRPr lang="fr-FR" sz="1100" dirty="0"/>
                    </a:p>
                  </a:txBody>
                  <a:tcPr/>
                </a:tc>
                <a:tc>
                  <a:txBody>
                    <a:bodyPr/>
                    <a:lstStyle/>
                    <a:p>
                      <a:pPr algn="ctr"/>
                      <a:r>
                        <a:rPr lang="fr-FR" sz="1100" dirty="0" smtClean="0"/>
                        <a:t>Jérémie</a:t>
                      </a:r>
                      <a:endParaRPr lang="fr-FR"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smtClean="0"/>
                        <a:t>Cavaliers </a:t>
                      </a:r>
                      <a:r>
                        <a:rPr lang="fr-FR" sz="1100" dirty="0" err="1" smtClean="0"/>
                        <a:t>Garnachois</a:t>
                      </a:r>
                      <a:endParaRPr lang="fr-FR" sz="1100" dirty="0" smtClean="0"/>
                    </a:p>
                  </a:txBody>
                  <a:tcPr/>
                </a:tc>
              </a:tr>
              <a:tr h="370840">
                <a:tc>
                  <a:txBody>
                    <a:bodyPr/>
                    <a:lstStyle/>
                    <a:p>
                      <a:r>
                        <a:rPr lang="fr-FR" sz="1100" dirty="0" smtClean="0"/>
                        <a:t>Fête de la nature</a:t>
                      </a:r>
                      <a:endParaRPr lang="fr-FR" sz="1100" dirty="0"/>
                    </a:p>
                  </a:txBody>
                  <a:tcPr/>
                </a:tc>
                <a:tc>
                  <a:txBody>
                    <a:bodyPr/>
                    <a:lstStyle/>
                    <a:p>
                      <a:pPr algn="ctr"/>
                      <a:r>
                        <a:rPr lang="fr-FR" sz="1100" dirty="0" smtClean="0"/>
                        <a:t>7</a:t>
                      </a:r>
                      <a:endParaRPr lang="fr-FR" sz="1100" dirty="0"/>
                    </a:p>
                  </a:txBody>
                  <a:tcPr/>
                </a:tc>
                <a:tc>
                  <a:txBody>
                    <a:bodyPr/>
                    <a:lstStyle/>
                    <a:p>
                      <a:pPr algn="ctr"/>
                      <a:r>
                        <a:rPr lang="fr-FR" sz="1100" dirty="0" smtClean="0"/>
                        <a:t>21</a:t>
                      </a:r>
                      <a:endParaRPr lang="fr-FR" sz="1100" dirty="0"/>
                    </a:p>
                  </a:txBody>
                  <a:tcPr/>
                </a:tc>
                <a:tc>
                  <a:txBody>
                    <a:bodyPr/>
                    <a:lstStyle/>
                    <a:p>
                      <a:pPr algn="ctr"/>
                      <a:r>
                        <a:rPr lang="fr-FR" sz="1100" dirty="0" smtClean="0"/>
                        <a:t>Collectif</a:t>
                      </a:r>
                      <a:r>
                        <a:rPr lang="fr-FR" sz="1100" baseline="0" dirty="0" smtClean="0"/>
                        <a:t> d’animation</a:t>
                      </a:r>
                      <a:endParaRPr lang="fr-FR"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smtClean="0"/>
                        <a:t>Cavaliers </a:t>
                      </a:r>
                      <a:r>
                        <a:rPr lang="fr-FR" sz="1100" dirty="0" err="1" smtClean="0"/>
                        <a:t>Garnachois</a:t>
                      </a:r>
                      <a:r>
                        <a:rPr lang="fr-FR" sz="1100" dirty="0" smtClean="0"/>
                        <a:t>, LPO, Jardin</a:t>
                      </a:r>
                      <a:r>
                        <a:rPr lang="fr-FR" sz="1100" baseline="0" dirty="0" smtClean="0"/>
                        <a:t> du Petit </a:t>
                      </a:r>
                      <a:r>
                        <a:rPr lang="fr-FR" sz="1100" baseline="0" dirty="0" err="1" smtClean="0"/>
                        <a:t>Pontereau</a:t>
                      </a:r>
                      <a:r>
                        <a:rPr lang="fr-FR" sz="1100" baseline="0" dirty="0" smtClean="0"/>
                        <a:t>, JP </a:t>
                      </a:r>
                      <a:r>
                        <a:rPr lang="fr-FR" sz="1100" baseline="0" dirty="0" err="1" smtClean="0"/>
                        <a:t>Magnin</a:t>
                      </a:r>
                      <a:endParaRPr lang="fr-FR" sz="1100" dirty="0" smtClean="0"/>
                    </a:p>
                  </a:txBody>
                  <a:tcPr/>
                </a:tc>
              </a:tr>
              <a:tr h="370840">
                <a:tc>
                  <a:txBody>
                    <a:bodyPr/>
                    <a:lstStyle/>
                    <a:p>
                      <a:r>
                        <a:rPr lang="fr-FR" sz="1100" dirty="0" smtClean="0"/>
                        <a:t>Conserves</a:t>
                      </a:r>
                      <a:endParaRPr lang="fr-FR" sz="1100" dirty="0"/>
                    </a:p>
                  </a:txBody>
                  <a:tcPr/>
                </a:tc>
                <a:tc>
                  <a:txBody>
                    <a:bodyPr/>
                    <a:lstStyle/>
                    <a:p>
                      <a:pPr algn="ctr"/>
                      <a:r>
                        <a:rPr lang="fr-FR" sz="1100" dirty="0" smtClean="0"/>
                        <a:t>1</a:t>
                      </a:r>
                      <a:endParaRPr lang="fr-FR" sz="1100" dirty="0"/>
                    </a:p>
                  </a:txBody>
                  <a:tcPr/>
                </a:tc>
                <a:tc>
                  <a:txBody>
                    <a:bodyPr/>
                    <a:lstStyle/>
                    <a:p>
                      <a:pPr algn="ctr"/>
                      <a:r>
                        <a:rPr lang="fr-FR" sz="1100" dirty="0" smtClean="0"/>
                        <a:t>8</a:t>
                      </a:r>
                      <a:endParaRPr lang="fr-FR" sz="1100" dirty="0"/>
                    </a:p>
                  </a:txBody>
                  <a:tcPr/>
                </a:tc>
                <a:tc>
                  <a:txBody>
                    <a:bodyPr/>
                    <a:lstStyle/>
                    <a:p>
                      <a:pPr algn="ctr"/>
                      <a:r>
                        <a:rPr lang="fr-FR" sz="1100" dirty="0" smtClean="0"/>
                        <a:t>Julie, Hubert, Pierre et Laure</a:t>
                      </a:r>
                      <a:endParaRPr lang="fr-FR" sz="1100" dirty="0"/>
                    </a:p>
                  </a:txBody>
                  <a:tcPr/>
                </a:tc>
                <a:tc>
                  <a:txBody>
                    <a:bodyPr/>
                    <a:lstStyle/>
                    <a:p>
                      <a:pPr algn="ctr"/>
                      <a:r>
                        <a:rPr lang="fr-FR" sz="1100" dirty="0" smtClean="0"/>
                        <a:t>La Ferme P.A.P.A</a:t>
                      </a:r>
                      <a:endParaRPr lang="fr-FR" sz="1100" dirty="0"/>
                    </a:p>
                  </a:txBody>
                  <a:tcPr/>
                </a:tc>
              </a:tr>
              <a:tr h="370840">
                <a:tc>
                  <a:txBody>
                    <a:bodyPr/>
                    <a:lstStyle/>
                    <a:p>
                      <a:r>
                        <a:rPr lang="fr-FR" sz="1100" dirty="0" smtClean="0"/>
                        <a:t>Bouture</a:t>
                      </a:r>
                      <a:endParaRPr lang="fr-FR" sz="1100" dirty="0"/>
                    </a:p>
                  </a:txBody>
                  <a:tcPr/>
                </a:tc>
                <a:tc>
                  <a:txBody>
                    <a:bodyPr/>
                    <a:lstStyle/>
                    <a:p>
                      <a:pPr algn="ctr"/>
                      <a:r>
                        <a:rPr lang="fr-FR" sz="1100" dirty="0" smtClean="0"/>
                        <a:t>2</a:t>
                      </a:r>
                      <a:endParaRPr lang="fr-FR" sz="1100" dirty="0"/>
                    </a:p>
                  </a:txBody>
                  <a:tcPr/>
                </a:tc>
                <a:tc>
                  <a:txBody>
                    <a:bodyPr/>
                    <a:lstStyle/>
                    <a:p>
                      <a:pPr algn="ctr"/>
                      <a:r>
                        <a:rPr lang="fr-FR" sz="1100" dirty="0" smtClean="0"/>
                        <a:t>13</a:t>
                      </a:r>
                      <a:endParaRPr lang="fr-FR" sz="1100" dirty="0"/>
                    </a:p>
                  </a:txBody>
                  <a:tcPr/>
                </a:tc>
                <a:tc>
                  <a:txBody>
                    <a:bodyPr/>
                    <a:lstStyle/>
                    <a:p>
                      <a:pPr algn="ctr"/>
                      <a:r>
                        <a:rPr lang="fr-FR" sz="1100" dirty="0" smtClean="0"/>
                        <a:t>Jérémie et Laetitia</a:t>
                      </a:r>
                      <a:endParaRPr lang="fr-FR" sz="1100" dirty="0"/>
                    </a:p>
                  </a:txBody>
                  <a:tcPr/>
                </a:tc>
                <a:tc>
                  <a:txBody>
                    <a:bodyPr/>
                    <a:lstStyle/>
                    <a:p>
                      <a:pPr algn="ctr"/>
                      <a:endParaRPr lang="fr-FR" sz="11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smtClean="0"/>
                        <a:t>Abris à hérisson</a:t>
                      </a:r>
                      <a:endParaRPr lang="fr-FR"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smtClean="0"/>
                        <a:t>1</a:t>
                      </a:r>
                      <a:endParaRPr lang="fr-FR" sz="1100" dirty="0"/>
                    </a:p>
                  </a:txBody>
                  <a:tcPr/>
                </a:tc>
                <a:tc>
                  <a:txBody>
                    <a:bodyPr/>
                    <a:lstStyle/>
                    <a:p>
                      <a:pPr algn="ctr"/>
                      <a:r>
                        <a:rPr lang="fr-FR" sz="1100" dirty="0" smtClean="0"/>
                        <a:t>10</a:t>
                      </a:r>
                      <a:endParaRPr lang="fr-FR" sz="1100" dirty="0"/>
                    </a:p>
                  </a:txBody>
                  <a:tcPr/>
                </a:tc>
                <a:tc>
                  <a:txBody>
                    <a:bodyPr/>
                    <a:lstStyle/>
                    <a:p>
                      <a:pPr algn="ctr"/>
                      <a:r>
                        <a:rPr lang="fr-FR" sz="1100" dirty="0" smtClean="0"/>
                        <a:t>Hubert et Susanna</a:t>
                      </a:r>
                      <a:endParaRPr lang="fr-FR" sz="1100" dirty="0"/>
                    </a:p>
                  </a:txBody>
                  <a:tcPr/>
                </a:tc>
                <a:tc>
                  <a:txBody>
                    <a:bodyPr/>
                    <a:lstStyle/>
                    <a:p>
                      <a:pPr algn="ctr"/>
                      <a:endParaRPr lang="fr-FR" sz="1100" dirty="0"/>
                    </a:p>
                  </a:txBody>
                  <a:tcPr/>
                </a:tc>
              </a:tr>
              <a:tr h="370840">
                <a:tc>
                  <a:txBody>
                    <a:bodyPr/>
                    <a:lstStyle/>
                    <a:p>
                      <a:r>
                        <a:rPr lang="fr-FR" sz="1100" dirty="0" smtClean="0"/>
                        <a:t>Couture</a:t>
                      </a:r>
                      <a:endParaRPr lang="fr-FR" sz="1100" dirty="0"/>
                    </a:p>
                  </a:txBody>
                  <a:tcPr/>
                </a:tc>
                <a:tc>
                  <a:txBody>
                    <a:bodyPr/>
                    <a:lstStyle/>
                    <a:p>
                      <a:pPr algn="ctr"/>
                      <a:r>
                        <a:rPr lang="fr-FR" sz="1100" dirty="0" smtClean="0"/>
                        <a:t>1</a:t>
                      </a:r>
                      <a:endParaRPr lang="fr-FR" sz="1100" dirty="0"/>
                    </a:p>
                  </a:txBody>
                  <a:tcPr/>
                </a:tc>
                <a:tc>
                  <a:txBody>
                    <a:bodyPr/>
                    <a:lstStyle/>
                    <a:p>
                      <a:pPr algn="ctr"/>
                      <a:r>
                        <a:rPr lang="fr-FR" sz="1100" dirty="0" smtClean="0"/>
                        <a:t>5</a:t>
                      </a:r>
                      <a:endParaRPr lang="fr-FR" sz="1100" dirty="0"/>
                    </a:p>
                  </a:txBody>
                  <a:tcPr/>
                </a:tc>
                <a:tc>
                  <a:txBody>
                    <a:bodyPr/>
                    <a:lstStyle/>
                    <a:p>
                      <a:pPr algn="ctr"/>
                      <a:r>
                        <a:rPr lang="fr-FR" sz="1100" dirty="0" smtClean="0"/>
                        <a:t>Laure,</a:t>
                      </a:r>
                      <a:r>
                        <a:rPr lang="fr-FR" sz="1100" baseline="0" dirty="0" smtClean="0"/>
                        <a:t> Emmanuelle et Louise</a:t>
                      </a:r>
                      <a:endParaRPr lang="fr-FR" sz="1100" dirty="0"/>
                    </a:p>
                  </a:txBody>
                  <a:tcPr/>
                </a:tc>
                <a:tc>
                  <a:txBody>
                    <a:bodyPr/>
                    <a:lstStyle/>
                    <a:p>
                      <a:pPr algn="ctr"/>
                      <a:endParaRPr lang="fr-FR" sz="1100" dirty="0"/>
                    </a:p>
                  </a:txBody>
                  <a:tcPr/>
                </a:tc>
              </a:tr>
              <a:tr h="370840">
                <a:tc>
                  <a:txBody>
                    <a:bodyPr/>
                    <a:lstStyle/>
                    <a:p>
                      <a:r>
                        <a:rPr lang="fr-FR" sz="1100" dirty="0" smtClean="0"/>
                        <a:t>Cosmétique</a:t>
                      </a:r>
                      <a:endParaRPr lang="fr-FR" sz="1100" dirty="0"/>
                    </a:p>
                  </a:txBody>
                  <a:tcPr/>
                </a:tc>
                <a:tc>
                  <a:txBody>
                    <a:bodyPr/>
                    <a:lstStyle/>
                    <a:p>
                      <a:pPr algn="ctr"/>
                      <a:r>
                        <a:rPr lang="fr-FR" sz="1100" dirty="0" smtClean="0"/>
                        <a:t>1</a:t>
                      </a:r>
                      <a:endParaRPr lang="fr-FR" sz="1100" dirty="0"/>
                    </a:p>
                  </a:txBody>
                  <a:tcPr/>
                </a:tc>
                <a:tc>
                  <a:txBody>
                    <a:bodyPr/>
                    <a:lstStyle/>
                    <a:p>
                      <a:pPr algn="ctr"/>
                      <a:r>
                        <a:rPr lang="fr-FR" sz="1100" dirty="0" smtClean="0"/>
                        <a:t>9</a:t>
                      </a:r>
                      <a:endParaRPr lang="fr-FR" sz="1100" dirty="0"/>
                    </a:p>
                  </a:txBody>
                  <a:tcPr/>
                </a:tc>
                <a:tc>
                  <a:txBody>
                    <a:bodyPr/>
                    <a:lstStyle/>
                    <a:p>
                      <a:pPr algn="ctr"/>
                      <a:r>
                        <a:rPr lang="fr-FR" sz="1100" dirty="0" smtClean="0"/>
                        <a:t>Alexandra et Sonia</a:t>
                      </a:r>
                      <a:endParaRPr lang="fr-FR" sz="1100" dirty="0"/>
                    </a:p>
                  </a:txBody>
                  <a:tcPr/>
                </a:tc>
                <a:tc>
                  <a:txBody>
                    <a:bodyPr/>
                    <a:lstStyle/>
                    <a:p>
                      <a:pPr algn="ctr"/>
                      <a:endParaRPr lang="fr-FR" sz="1100" dirty="0"/>
                    </a:p>
                  </a:txBody>
                  <a:tcPr/>
                </a:tc>
              </a:tr>
            </a:tbl>
          </a:graphicData>
        </a:graphic>
      </p:graphicFrame>
      <p:sp>
        <p:nvSpPr>
          <p:cNvPr id="4" name="ZoneTexte 3"/>
          <p:cNvSpPr txBox="1"/>
          <p:nvPr/>
        </p:nvSpPr>
        <p:spPr>
          <a:xfrm>
            <a:off x="467544" y="6516052"/>
            <a:ext cx="760795" cy="369332"/>
          </a:xfrm>
          <a:prstGeom prst="rect">
            <a:avLst/>
          </a:prstGeom>
          <a:noFill/>
        </p:spPr>
        <p:txBody>
          <a:bodyPr wrap="square" rtlCol="0">
            <a:spAutoFit/>
          </a:bodyPr>
          <a:lstStyle/>
          <a:p>
            <a:r>
              <a:rPr lang="fr-FR" dirty="0" smtClean="0"/>
              <a:t>JL</a:t>
            </a:r>
            <a:endParaRPr lang="fr-FR" dirty="0"/>
          </a:p>
        </p:txBody>
      </p:sp>
    </p:spTree>
    <p:extLst>
      <p:ext uri="{BB962C8B-B14F-4D97-AF65-F5344CB8AC3E}">
        <p14:creationId xmlns:p14="http://schemas.microsoft.com/office/powerpoint/2010/main" val="1484208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560840" cy="864096"/>
          </a:xfrm>
        </p:spPr>
        <p:txBody>
          <a:bodyPr>
            <a:normAutofit/>
          </a:bodyPr>
          <a:lstStyle/>
          <a:p>
            <a:r>
              <a:rPr lang="fr-FR" dirty="0"/>
              <a:t>Revue 2021 : </a:t>
            </a:r>
            <a:r>
              <a:rPr lang="fr-FR" dirty="0" smtClean="0"/>
              <a:t>les conférences</a:t>
            </a:r>
            <a:endParaRPr lang="fr-FR" dirty="0"/>
          </a:p>
        </p:txBody>
      </p:sp>
      <p:sp>
        <p:nvSpPr>
          <p:cNvPr id="4" name="Espace réservé du contenu 3"/>
          <p:cNvSpPr>
            <a:spLocks noGrp="1"/>
          </p:cNvSpPr>
          <p:nvPr>
            <p:ph idx="1"/>
          </p:nvPr>
        </p:nvSpPr>
        <p:spPr>
          <a:xfrm>
            <a:off x="611560" y="1916832"/>
            <a:ext cx="3816424" cy="4536504"/>
          </a:xfrm>
        </p:spPr>
        <p:txBody>
          <a:bodyPr>
            <a:normAutofit/>
          </a:bodyPr>
          <a:lstStyle/>
          <a:p>
            <a:pPr marL="68580" indent="0">
              <a:buNone/>
            </a:pPr>
            <a:r>
              <a:rPr lang="fr-FR" sz="1800" b="1" dirty="0" smtClean="0"/>
              <a:t>Objectif : </a:t>
            </a:r>
            <a:r>
              <a:rPr lang="fr-FR" sz="1800" dirty="0" smtClean="0"/>
              <a:t>Sensibiliser les habitants</a:t>
            </a:r>
            <a:endParaRPr lang="fr-FR" sz="1800" dirty="0"/>
          </a:p>
          <a:p>
            <a:pPr marL="68580" indent="0">
              <a:buNone/>
            </a:pPr>
            <a:endParaRPr lang="fr-FR" sz="1800" dirty="0"/>
          </a:p>
          <a:p>
            <a:pPr marL="68580" indent="0">
              <a:buNone/>
            </a:pPr>
            <a:r>
              <a:rPr lang="fr-FR" sz="1800" b="1" dirty="0" smtClean="0"/>
              <a:t>Résultats : </a:t>
            </a:r>
            <a:endParaRPr lang="fr-FR" sz="1800" b="1" dirty="0"/>
          </a:p>
          <a:p>
            <a:pPr>
              <a:buFont typeface="Wingdings" panose="05000000000000000000" pitchFamily="2" charset="2"/>
              <a:buChar char="ü"/>
            </a:pPr>
            <a:r>
              <a:rPr lang="fr-FR" sz="1800" b="1" dirty="0" smtClean="0">
                <a:solidFill>
                  <a:schemeClr val="bg2">
                    <a:lumMod val="50000"/>
                  </a:schemeClr>
                </a:solidFill>
              </a:rPr>
              <a:t>1</a:t>
            </a:r>
            <a:r>
              <a:rPr lang="fr-FR" sz="1800" dirty="0" smtClean="0"/>
              <a:t> Conférence sur les énergies renouvelables</a:t>
            </a:r>
          </a:p>
          <a:p>
            <a:pPr>
              <a:buFont typeface="Wingdings" panose="05000000000000000000" pitchFamily="2" charset="2"/>
              <a:buChar char="ü"/>
            </a:pPr>
            <a:r>
              <a:rPr lang="fr-FR" sz="1800" b="1" dirty="0" smtClean="0">
                <a:solidFill>
                  <a:schemeClr val="bg2">
                    <a:lumMod val="50000"/>
                  </a:schemeClr>
                </a:solidFill>
              </a:rPr>
              <a:t>30</a:t>
            </a:r>
            <a:r>
              <a:rPr lang="fr-FR" sz="1800" dirty="0" smtClean="0">
                <a:solidFill>
                  <a:schemeClr val="bg2">
                    <a:lumMod val="50000"/>
                  </a:schemeClr>
                </a:solidFill>
              </a:rPr>
              <a:t> </a:t>
            </a:r>
            <a:r>
              <a:rPr lang="fr-FR" sz="1800" dirty="0" smtClean="0"/>
              <a:t>participants</a:t>
            </a:r>
            <a:endParaRPr lang="fr-FR" sz="1800" dirty="0"/>
          </a:p>
          <a:p>
            <a:pPr marL="68580" indent="0">
              <a:buNone/>
            </a:pPr>
            <a:endParaRPr lang="fr-FR" sz="1800" b="1" dirty="0"/>
          </a:p>
          <a:p>
            <a:pPr marL="68580" indent="0">
              <a:buNone/>
            </a:pPr>
            <a:r>
              <a:rPr lang="fr-FR" sz="1800" b="1" dirty="0" smtClean="0"/>
              <a:t>Coordination</a:t>
            </a:r>
            <a:r>
              <a:rPr lang="fr-FR" sz="1800" dirty="0" smtClean="0"/>
              <a:t> </a:t>
            </a:r>
            <a:r>
              <a:rPr lang="fr-FR" sz="1800" dirty="0"/>
              <a:t>: </a:t>
            </a:r>
            <a:r>
              <a:rPr lang="fr-FR" sz="1800" dirty="0" smtClean="0"/>
              <a:t>Terra </a:t>
            </a:r>
            <a:r>
              <a:rPr lang="fr-FR" sz="1800" dirty="0" err="1" smtClean="0"/>
              <a:t>Nostra</a:t>
            </a:r>
            <a:r>
              <a:rPr lang="fr-FR" sz="1800" dirty="0" smtClean="0"/>
              <a:t> et les GarnemAnts</a:t>
            </a:r>
          </a:p>
          <a:p>
            <a:pPr marL="68580" indent="0">
              <a:buNone/>
            </a:pPr>
            <a:r>
              <a:rPr lang="fr-FR" sz="1800" b="1" dirty="0" smtClean="0"/>
              <a:t>Partenaires</a:t>
            </a:r>
            <a:r>
              <a:rPr lang="fr-FR" sz="1800" dirty="0" smtClean="0"/>
              <a:t> </a:t>
            </a:r>
            <a:r>
              <a:rPr lang="fr-FR" sz="1800" dirty="0"/>
              <a:t>: </a:t>
            </a:r>
            <a:r>
              <a:rPr lang="fr-FR" sz="1800" dirty="0" smtClean="0"/>
              <a:t>Terra </a:t>
            </a:r>
            <a:r>
              <a:rPr lang="fr-FR" sz="1800" dirty="0" err="1" smtClean="0"/>
              <a:t>Nostra</a:t>
            </a:r>
            <a:r>
              <a:rPr lang="fr-FR" sz="1800" dirty="0" smtClean="0"/>
              <a:t>, CGC, Challans, </a:t>
            </a:r>
            <a:r>
              <a:rPr lang="fr-FR" sz="1800" dirty="0" err="1" smtClean="0"/>
              <a:t>BioCoop</a:t>
            </a:r>
            <a:endParaRPr lang="fr-FR" sz="1800" dirty="0"/>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6016" y="1677595"/>
            <a:ext cx="3095219" cy="4369290"/>
          </a:xfrm>
          <a:prstGeom prst="rect">
            <a:avLst/>
          </a:prstGeom>
          <a:ln>
            <a:solidFill>
              <a:schemeClr val="tx1"/>
            </a:solidFill>
          </a:ln>
        </p:spPr>
      </p:pic>
      <p:sp>
        <p:nvSpPr>
          <p:cNvPr id="6" name="ZoneTexte 5"/>
          <p:cNvSpPr txBox="1"/>
          <p:nvPr/>
        </p:nvSpPr>
        <p:spPr>
          <a:xfrm>
            <a:off x="467544" y="6516052"/>
            <a:ext cx="760795" cy="369332"/>
          </a:xfrm>
          <a:prstGeom prst="rect">
            <a:avLst/>
          </a:prstGeom>
          <a:noFill/>
        </p:spPr>
        <p:txBody>
          <a:bodyPr wrap="square" rtlCol="0">
            <a:spAutoFit/>
          </a:bodyPr>
          <a:lstStyle/>
          <a:p>
            <a:r>
              <a:rPr lang="fr-FR" dirty="0" smtClean="0"/>
              <a:t>EV</a:t>
            </a:r>
            <a:endParaRPr lang="fr-FR" dirty="0"/>
          </a:p>
        </p:txBody>
      </p:sp>
      <p:pic>
        <p:nvPicPr>
          <p:cNvPr id="3" name="Image 2"/>
          <p:cNvPicPr>
            <a:picLocks noChangeAspect="1"/>
          </p:cNvPicPr>
          <p:nvPr/>
        </p:nvPicPr>
        <p:blipFill>
          <a:blip r:embed="rId3"/>
          <a:stretch>
            <a:fillRect/>
          </a:stretch>
        </p:blipFill>
        <p:spPr>
          <a:xfrm>
            <a:off x="7325460" y="1340768"/>
            <a:ext cx="971550" cy="771525"/>
          </a:xfrm>
          <a:prstGeom prst="rect">
            <a:avLst/>
          </a:prstGeom>
        </p:spPr>
      </p:pic>
    </p:spTree>
    <p:extLst>
      <p:ext uri="{BB962C8B-B14F-4D97-AF65-F5344CB8AC3E}">
        <p14:creationId xmlns:p14="http://schemas.microsoft.com/office/powerpoint/2010/main" val="18283068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1368</TotalTime>
  <Words>2696</Words>
  <Application>Microsoft Office PowerPoint</Application>
  <PresentationFormat>Affichage à l'écran (4:3)</PresentationFormat>
  <Paragraphs>683</Paragraphs>
  <Slides>52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52</vt:i4>
      </vt:variant>
    </vt:vector>
  </HeadingPairs>
  <TitlesOfParts>
    <vt:vector size="59" baseType="lpstr">
      <vt:lpstr>Arial1</vt:lpstr>
      <vt:lpstr>Calibri</vt:lpstr>
      <vt:lpstr>Century Gothic</vt:lpstr>
      <vt:lpstr>Courier New</vt:lpstr>
      <vt:lpstr>Wingdings</vt:lpstr>
      <vt:lpstr>Wingdings 2</vt:lpstr>
      <vt:lpstr>Austin</vt:lpstr>
      <vt:lpstr>Assemblée Générale du 30 janvier 2022</vt:lpstr>
      <vt:lpstr>Ordre du jour</vt:lpstr>
      <vt:lpstr>Partie 1: rapport moral </vt:lpstr>
      <vt:lpstr>Les GarnemAnts</vt:lpstr>
      <vt:lpstr>Les GarnemAnts : les adhérents</vt:lpstr>
      <vt:lpstr>Les GarnemAnts</vt:lpstr>
      <vt:lpstr>Revue 2021 : les ateliers</vt:lpstr>
      <vt:lpstr>Revue 2021 : les ateliers</vt:lpstr>
      <vt:lpstr>Revue 2021 : les conférences</vt:lpstr>
      <vt:lpstr>Revue 2021 : les évènements Fête de la Nature </vt:lpstr>
      <vt:lpstr>Revue 2021 : les évènements Ramassage des déchets</vt:lpstr>
      <vt:lpstr>Revue 2021 : les évènements Distribution de fumier</vt:lpstr>
      <vt:lpstr>Revue 2021 : les évènements Troc Plantes</vt:lpstr>
      <vt:lpstr>Revue 2021 : Achats groupés</vt:lpstr>
      <vt:lpstr>Revue 2021 : Achats groupés</vt:lpstr>
      <vt:lpstr>Revue 2021 : autres actions  Mon commerçant Zéro déchet</vt:lpstr>
      <vt:lpstr>Revue 2021: autres actions   Lanceur d’alerte sur la biodiversité</vt:lpstr>
      <vt:lpstr>Revue 2021 : Communication </vt:lpstr>
      <vt:lpstr>Revue 2021 : Communication </vt:lpstr>
      <vt:lpstr>Partie 1 suite </vt:lpstr>
      <vt:lpstr>Rautardières : historique 2021</vt:lpstr>
      <vt:lpstr>Rautardières : Design</vt:lpstr>
      <vt:lpstr>Rautardières : Design</vt:lpstr>
      <vt:lpstr>Rautardières : Design</vt:lpstr>
      <vt:lpstr>Rautardières : Design</vt:lpstr>
      <vt:lpstr>Rautardières : Design</vt:lpstr>
      <vt:lpstr>Rautardières : Bénévolat</vt:lpstr>
      <vt:lpstr>Prochaines étapes</vt:lpstr>
      <vt:lpstr>Approbation du rapport moral</vt:lpstr>
      <vt:lpstr>Vision pour 2022</vt:lpstr>
      <vt:lpstr>Approbation du rapport moral 2021</vt:lpstr>
      <vt:lpstr>Partie 2 </vt:lpstr>
      <vt:lpstr>Calendrier prévisionnel 2022</vt:lpstr>
      <vt:lpstr>Nouvelles actions 2022 Diagnostics partagés pour son jardin</vt:lpstr>
      <vt:lpstr>Nouvelles actions 2022 :  Lanceur d’alertes biodiversité</vt:lpstr>
      <vt:lpstr>Nouvelles actions 2022 Visites inspirantes</vt:lpstr>
      <vt:lpstr>Nouvelles actions 2022 :  Programme culturel</vt:lpstr>
      <vt:lpstr>Nouvelles actions 2022 :  Coopérative Energétique Citoyenne </vt:lpstr>
      <vt:lpstr>Nouvelles actions 2022 :  Coopérative Energétique Citoyenne </vt:lpstr>
      <vt:lpstr>Partie 3 </vt:lpstr>
      <vt:lpstr>Bilan financier 2021</vt:lpstr>
      <vt:lpstr>Bilan financier 2021</vt:lpstr>
      <vt:lpstr>Approbation du bilan financier 2021</vt:lpstr>
      <vt:lpstr>Approbation du bilan financier 2021</vt:lpstr>
      <vt:lpstr>Budget prévisionnel 2022</vt:lpstr>
      <vt:lpstr>Budget prévisionnel 2022</vt:lpstr>
      <vt:lpstr>Approbation du bilan financier 2021</vt:lpstr>
      <vt:lpstr>Vote sur le montant cotisation 2022</vt:lpstr>
      <vt:lpstr>Partie 4 </vt:lpstr>
      <vt:lpstr>Collectif d’animation</vt:lpstr>
      <vt:lpstr>Vote des nouveaux membres du collectif d’animation</vt:lpstr>
      <vt:lpstr>Questions diverses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 lancement 2021</dc:title>
  <dc:creator>Hubert Vendeville</dc:creator>
  <cp:lastModifiedBy>Compte Microsoft</cp:lastModifiedBy>
  <cp:revision>143</cp:revision>
  <dcterms:created xsi:type="dcterms:W3CDTF">2021-01-01T09:13:11Z</dcterms:created>
  <dcterms:modified xsi:type="dcterms:W3CDTF">2022-01-08T16:25:56Z</dcterms:modified>
</cp:coreProperties>
</file>